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13"/>
    <p:restoredTop sz="85241"/>
  </p:normalViewPr>
  <p:slideViewPr>
    <p:cSldViewPr snapToGrid="0" snapToObjects="1">
      <p:cViewPr varScale="1">
        <p:scale>
          <a:sx n="55" d="100"/>
          <a:sy n="55" d="100"/>
        </p:scale>
        <p:origin x="224" y="13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88BD24-D67E-7348-891F-856DFB8A5676}" type="doc">
      <dgm:prSet loTypeId="urn:microsoft.com/office/officeart/2005/8/layout/hChevron3" loCatId="" qsTypeId="urn:microsoft.com/office/officeart/2005/8/quickstyle/simple1" qsCatId="simple" csTypeId="urn:microsoft.com/office/officeart/2005/8/colors/colorful1" csCatId="colorful" phldr="1"/>
      <dgm:spPr/>
    </dgm:pt>
    <dgm:pt modelId="{C29CE69F-0693-6143-A7B5-829C423FA1CF}">
      <dgm:prSet phldrT="[Text]" custT="1"/>
      <dgm:spPr/>
      <dgm:t>
        <a:bodyPr anchor="ctr"/>
        <a:lstStyle/>
        <a:p>
          <a:pPr marL="0" lvl="0" algn="l" defTabSz="1066800">
            <a:lnSpc>
              <a:spcPct val="90000"/>
            </a:lnSpc>
            <a:spcBef>
              <a:spcPct val="0"/>
            </a:spcBef>
            <a:spcAft>
              <a:spcPct val="35000"/>
            </a:spcAft>
            <a:buNone/>
          </a:pPr>
          <a:r>
            <a:rPr lang="en-US" sz="2400" kern="1200" dirty="0">
              <a:solidFill>
                <a:schemeClr val="tx1"/>
              </a:solidFill>
            </a:rPr>
            <a:t>Model Evaluation</a:t>
          </a:r>
        </a:p>
      </dgm:t>
    </dgm:pt>
    <dgm:pt modelId="{7BBC86FF-95E7-7744-A005-4B664571AAA5}" type="parTrans" cxnId="{331D204F-A014-9E48-9038-4FC8F452D2F9}">
      <dgm:prSet/>
      <dgm:spPr/>
      <dgm:t>
        <a:bodyPr/>
        <a:lstStyle/>
        <a:p>
          <a:endParaRPr lang="en-US" sz="2400">
            <a:solidFill>
              <a:schemeClr val="tx1"/>
            </a:solidFill>
          </a:endParaRPr>
        </a:p>
      </dgm:t>
    </dgm:pt>
    <dgm:pt modelId="{CD3C9359-334C-3E42-BE21-759917E55B12}" type="sibTrans" cxnId="{331D204F-A014-9E48-9038-4FC8F452D2F9}">
      <dgm:prSet/>
      <dgm:spPr/>
      <dgm:t>
        <a:bodyPr/>
        <a:lstStyle/>
        <a:p>
          <a:endParaRPr lang="en-US" sz="2400">
            <a:solidFill>
              <a:schemeClr val="tx1"/>
            </a:solidFill>
          </a:endParaRPr>
        </a:p>
      </dgm:t>
    </dgm:pt>
    <dgm:pt modelId="{77BCED95-0BF9-F24F-8F9A-ECAE7CC08095}">
      <dgm:prSet phldrT="[Text]" custT="1"/>
      <dgm:spPr/>
      <dgm:t>
        <a:bodyPr anchor="ctr"/>
        <a:lstStyle/>
        <a:p>
          <a:r>
            <a:rPr lang="en-US" sz="2400" dirty="0">
              <a:solidFill>
                <a:schemeClr val="tx1"/>
              </a:solidFill>
            </a:rPr>
            <a:t>Comparison of results</a:t>
          </a:r>
        </a:p>
      </dgm:t>
    </dgm:pt>
    <dgm:pt modelId="{8A41B4A5-ED9A-5549-BFBF-79F92DCBD48E}" type="parTrans" cxnId="{E9916BDE-5B6B-3846-B6EF-2D55637FFB6B}">
      <dgm:prSet/>
      <dgm:spPr/>
      <dgm:t>
        <a:bodyPr/>
        <a:lstStyle/>
        <a:p>
          <a:endParaRPr lang="en-US" sz="2400">
            <a:solidFill>
              <a:schemeClr val="tx1"/>
            </a:solidFill>
          </a:endParaRPr>
        </a:p>
      </dgm:t>
    </dgm:pt>
    <dgm:pt modelId="{2CAE814A-8F11-284F-A60F-ECA521C39B31}" type="sibTrans" cxnId="{E9916BDE-5B6B-3846-B6EF-2D55637FFB6B}">
      <dgm:prSet/>
      <dgm:spPr/>
      <dgm:t>
        <a:bodyPr/>
        <a:lstStyle/>
        <a:p>
          <a:endParaRPr lang="en-US" sz="2400">
            <a:solidFill>
              <a:schemeClr val="tx1"/>
            </a:solidFill>
          </a:endParaRPr>
        </a:p>
      </dgm:t>
    </dgm:pt>
    <dgm:pt modelId="{976BB7D5-D2C6-6245-864C-FF10C288A567}">
      <dgm:prSet phldrT="[Text]" custT="1"/>
      <dgm:spPr/>
      <dgm:t>
        <a:bodyPr anchor="ctr"/>
        <a:lstStyle/>
        <a:p>
          <a:pPr marL="171450" lvl="1" indent="0" algn="l" defTabSz="800100">
            <a:lnSpc>
              <a:spcPct val="90000"/>
            </a:lnSpc>
            <a:spcBef>
              <a:spcPct val="0"/>
            </a:spcBef>
            <a:spcAft>
              <a:spcPct val="15000"/>
            </a:spcAft>
          </a:pPr>
          <a:r>
            <a:rPr lang="en-US" sz="1800" kern="1200" dirty="0">
              <a:solidFill>
                <a:schemeClr val="tx1"/>
              </a:solidFill>
            </a:rPr>
            <a:t>Check the accuracy of each model.</a:t>
          </a:r>
        </a:p>
      </dgm:t>
    </dgm:pt>
    <dgm:pt modelId="{BADC56A2-F808-244F-9584-86DA15210BB4}" type="parTrans" cxnId="{A1586E3A-42B5-F84C-992D-C5D77BC045FA}">
      <dgm:prSet/>
      <dgm:spPr/>
      <dgm:t>
        <a:bodyPr/>
        <a:lstStyle/>
        <a:p>
          <a:endParaRPr lang="en-US" sz="2400">
            <a:solidFill>
              <a:schemeClr val="tx1"/>
            </a:solidFill>
          </a:endParaRPr>
        </a:p>
      </dgm:t>
    </dgm:pt>
    <dgm:pt modelId="{C63B0A6A-9686-9349-A023-B51797D542DE}" type="sibTrans" cxnId="{A1586E3A-42B5-F84C-992D-C5D77BC045FA}">
      <dgm:prSet/>
      <dgm:spPr/>
      <dgm:t>
        <a:bodyPr/>
        <a:lstStyle/>
        <a:p>
          <a:endParaRPr lang="en-US" sz="2400">
            <a:solidFill>
              <a:schemeClr val="tx1"/>
            </a:solidFill>
          </a:endParaRPr>
        </a:p>
      </dgm:t>
    </dgm:pt>
    <dgm:pt modelId="{B68610F4-5CDF-ED45-A40A-28C59E8E6912}">
      <dgm:prSet phldrT="[Text]" custT="1"/>
      <dgm:spPr/>
      <dgm:t>
        <a:bodyPr anchor="ctr"/>
        <a:lstStyle/>
        <a:p>
          <a:pPr marL="171450" lvl="1" indent="0" algn="l" defTabSz="800100">
            <a:lnSpc>
              <a:spcPct val="90000"/>
            </a:lnSpc>
            <a:spcBef>
              <a:spcPct val="0"/>
            </a:spcBef>
            <a:spcAft>
              <a:spcPct val="15000"/>
            </a:spcAft>
          </a:pPr>
          <a:r>
            <a:rPr lang="en-US" sz="1800" kern="1200" dirty="0">
              <a:solidFill>
                <a:schemeClr val="tx1"/>
              </a:solidFill>
            </a:rPr>
            <a:t>Tune hyperparameters for each ML model.</a:t>
          </a:r>
        </a:p>
      </dgm:t>
    </dgm:pt>
    <dgm:pt modelId="{D645E1CD-D2F9-F847-9964-6B8451ADC4D5}" type="parTrans" cxnId="{8FAED903-6ABE-6545-BC1B-62BCE9DDADE2}">
      <dgm:prSet/>
      <dgm:spPr/>
      <dgm:t>
        <a:bodyPr/>
        <a:lstStyle/>
        <a:p>
          <a:endParaRPr lang="en-US" sz="2400">
            <a:solidFill>
              <a:schemeClr val="tx1"/>
            </a:solidFill>
          </a:endParaRPr>
        </a:p>
      </dgm:t>
    </dgm:pt>
    <dgm:pt modelId="{5F2B9C47-C2C7-6B40-875C-992E346D62B3}" type="sibTrans" cxnId="{8FAED903-6ABE-6545-BC1B-62BCE9DDADE2}">
      <dgm:prSet/>
      <dgm:spPr/>
      <dgm:t>
        <a:bodyPr/>
        <a:lstStyle/>
        <a:p>
          <a:endParaRPr lang="en-US" sz="2400">
            <a:solidFill>
              <a:schemeClr val="tx1"/>
            </a:solidFill>
          </a:endParaRPr>
        </a:p>
      </dgm:t>
    </dgm:pt>
    <dgm:pt modelId="{3DDD803E-F3C7-7D4C-892D-593BEDD69AB0}">
      <dgm:prSet phldrT="[Text]" custT="1"/>
      <dgm:spPr/>
      <dgm:t>
        <a:bodyPr anchor="ctr"/>
        <a:lstStyle/>
        <a:p>
          <a:pPr marL="171450" lvl="1" indent="0" algn="l" defTabSz="800100">
            <a:lnSpc>
              <a:spcPct val="90000"/>
            </a:lnSpc>
            <a:spcBef>
              <a:spcPct val="0"/>
            </a:spcBef>
            <a:spcAft>
              <a:spcPct val="15000"/>
            </a:spcAft>
          </a:pPr>
          <a:r>
            <a:rPr lang="en-US" sz="1800" kern="1200" dirty="0">
              <a:solidFill>
                <a:schemeClr val="tx1"/>
              </a:solidFill>
            </a:rPr>
            <a:t>Plot the confusion matrix</a:t>
          </a:r>
        </a:p>
      </dgm:t>
    </dgm:pt>
    <dgm:pt modelId="{21C3F16A-87C7-B643-AA87-8800609B4BAB}" type="parTrans" cxnId="{17205EC2-EDAC-5141-9CF2-A36851AEDF69}">
      <dgm:prSet/>
      <dgm:spPr/>
      <dgm:t>
        <a:bodyPr/>
        <a:lstStyle/>
        <a:p>
          <a:endParaRPr lang="en-US" sz="2400">
            <a:solidFill>
              <a:schemeClr val="tx1"/>
            </a:solidFill>
          </a:endParaRPr>
        </a:p>
      </dgm:t>
    </dgm:pt>
    <dgm:pt modelId="{7F4169DD-0DE2-9746-8EE9-4F8603DA7734}" type="sibTrans" cxnId="{17205EC2-EDAC-5141-9CF2-A36851AEDF69}">
      <dgm:prSet/>
      <dgm:spPr/>
      <dgm:t>
        <a:bodyPr/>
        <a:lstStyle/>
        <a:p>
          <a:endParaRPr lang="en-US" sz="2400">
            <a:solidFill>
              <a:schemeClr val="tx1"/>
            </a:solidFill>
          </a:endParaRPr>
        </a:p>
      </dgm:t>
    </dgm:pt>
    <dgm:pt modelId="{AA49A16B-9CBB-5948-82D2-494BBDD0A7CE}">
      <dgm:prSet phldrT="[Text]" custT="1"/>
      <dgm:spPr/>
      <dgm:t>
        <a:bodyPr anchor="ctr"/>
        <a:lstStyle/>
        <a:p>
          <a:r>
            <a:rPr lang="en-US" sz="2400" dirty="0">
              <a:solidFill>
                <a:schemeClr val="tx1"/>
              </a:solidFill>
            </a:rPr>
            <a:t>Data preparation and standardization</a:t>
          </a:r>
        </a:p>
      </dgm:t>
    </dgm:pt>
    <dgm:pt modelId="{329A61F1-F87E-0147-832B-867DF5CE5783}" type="sibTrans" cxnId="{376930F5-7E4E-AD4A-90F0-FE3BDB11B13D}">
      <dgm:prSet/>
      <dgm:spPr/>
      <dgm:t>
        <a:bodyPr/>
        <a:lstStyle/>
        <a:p>
          <a:endParaRPr lang="en-US" sz="2400">
            <a:solidFill>
              <a:schemeClr val="tx1"/>
            </a:solidFill>
          </a:endParaRPr>
        </a:p>
      </dgm:t>
    </dgm:pt>
    <dgm:pt modelId="{D9E39C7D-4E39-C141-BDEC-0245FE759B0C}" type="parTrans" cxnId="{376930F5-7E4E-AD4A-90F0-FE3BDB11B13D}">
      <dgm:prSet/>
      <dgm:spPr/>
      <dgm:t>
        <a:bodyPr/>
        <a:lstStyle/>
        <a:p>
          <a:endParaRPr lang="en-US" sz="2400">
            <a:solidFill>
              <a:schemeClr val="tx1"/>
            </a:solidFill>
          </a:endParaRPr>
        </a:p>
      </dgm:t>
    </dgm:pt>
    <dgm:pt modelId="{0F9B294D-124E-184B-8D37-E8BCE3CBC024}">
      <dgm:prSet custT="1"/>
      <dgm:spPr/>
      <dgm:t>
        <a:bodyPr anchor="ctr"/>
        <a:lstStyle/>
        <a:p>
          <a:r>
            <a:rPr lang="en-US" sz="1800" dirty="0">
              <a:solidFill>
                <a:schemeClr val="tx1"/>
              </a:solidFill>
            </a:rPr>
            <a:t>Load</a:t>
          </a:r>
        </a:p>
      </dgm:t>
    </dgm:pt>
    <dgm:pt modelId="{9E1863B5-C9D1-A54B-A9FA-AC8504AA8F38}" type="sibTrans" cxnId="{557C3C41-00EA-624A-B48F-DCD28CE96540}">
      <dgm:prSet/>
      <dgm:spPr/>
      <dgm:t>
        <a:bodyPr/>
        <a:lstStyle/>
        <a:p>
          <a:endParaRPr lang="en-US" sz="2400">
            <a:solidFill>
              <a:schemeClr val="tx1"/>
            </a:solidFill>
          </a:endParaRPr>
        </a:p>
      </dgm:t>
    </dgm:pt>
    <dgm:pt modelId="{295AFD95-D765-EF44-BEE0-CDD6DD45FD81}" type="parTrans" cxnId="{557C3C41-00EA-624A-B48F-DCD28CE96540}">
      <dgm:prSet/>
      <dgm:spPr/>
      <dgm:t>
        <a:bodyPr/>
        <a:lstStyle/>
        <a:p>
          <a:endParaRPr lang="en-US" sz="2400">
            <a:solidFill>
              <a:schemeClr val="tx1"/>
            </a:solidFill>
          </a:endParaRPr>
        </a:p>
      </dgm:t>
    </dgm:pt>
    <dgm:pt modelId="{9A17743A-7D02-A34C-B6DB-3FA62CAFEC5D}">
      <dgm:prSet custT="1"/>
      <dgm:spPr/>
      <dgm:t>
        <a:bodyPr anchor="ctr"/>
        <a:lstStyle/>
        <a:p>
          <a:r>
            <a:rPr lang="en-US" sz="1800" dirty="0">
              <a:solidFill>
                <a:schemeClr val="tx1"/>
              </a:solidFill>
            </a:rPr>
            <a:t>Transform</a:t>
          </a:r>
        </a:p>
      </dgm:t>
    </dgm:pt>
    <dgm:pt modelId="{4CC08035-A740-C14F-B285-9FE49C4E1AE1}" type="sibTrans" cxnId="{3679D3ED-A002-2E49-9D6C-4924E2C05570}">
      <dgm:prSet/>
      <dgm:spPr/>
      <dgm:t>
        <a:bodyPr/>
        <a:lstStyle/>
        <a:p>
          <a:endParaRPr lang="en-US" sz="2400">
            <a:solidFill>
              <a:schemeClr val="tx1"/>
            </a:solidFill>
          </a:endParaRPr>
        </a:p>
      </dgm:t>
    </dgm:pt>
    <dgm:pt modelId="{986F668E-E346-234D-8ED9-B5E430C6E2BE}" type="parTrans" cxnId="{3679D3ED-A002-2E49-9D6C-4924E2C05570}">
      <dgm:prSet/>
      <dgm:spPr/>
      <dgm:t>
        <a:bodyPr/>
        <a:lstStyle/>
        <a:p>
          <a:endParaRPr lang="en-US" sz="2400">
            <a:solidFill>
              <a:schemeClr val="tx1"/>
            </a:solidFill>
          </a:endParaRPr>
        </a:p>
      </dgm:t>
    </dgm:pt>
    <dgm:pt modelId="{5B194515-B321-924E-8F2E-D9E3DD9D0A4E}">
      <dgm:prSet custT="1"/>
      <dgm:spPr/>
      <dgm:t>
        <a:bodyPr anchor="ctr"/>
        <a:lstStyle/>
        <a:p>
          <a:r>
            <a:rPr lang="en-US" sz="1800" dirty="0">
              <a:solidFill>
                <a:schemeClr val="tx1"/>
              </a:solidFill>
            </a:rPr>
            <a:t>Set the parameters for each algorithms for GridSearchCV</a:t>
          </a:r>
        </a:p>
      </dgm:t>
    </dgm:pt>
    <dgm:pt modelId="{7316C70E-F674-224A-8052-1065F015A2A8}" type="sibTrans" cxnId="{4CF0D4C5-A6F8-754D-B931-03298290EAFD}">
      <dgm:prSet/>
      <dgm:spPr/>
      <dgm:t>
        <a:bodyPr/>
        <a:lstStyle/>
        <a:p>
          <a:endParaRPr lang="en-US" sz="2400">
            <a:solidFill>
              <a:schemeClr val="tx1"/>
            </a:solidFill>
          </a:endParaRPr>
        </a:p>
      </dgm:t>
    </dgm:pt>
    <dgm:pt modelId="{10AC2F5C-728D-C644-A9BE-53A2C437DAD5}" type="parTrans" cxnId="{4CF0D4C5-A6F8-754D-B931-03298290EAFD}">
      <dgm:prSet/>
      <dgm:spPr/>
      <dgm:t>
        <a:bodyPr/>
        <a:lstStyle/>
        <a:p>
          <a:endParaRPr lang="en-US" sz="2400">
            <a:solidFill>
              <a:schemeClr val="tx1"/>
            </a:solidFill>
          </a:endParaRPr>
        </a:p>
      </dgm:t>
    </dgm:pt>
    <dgm:pt modelId="{B44D9B86-3CF1-364F-B0A6-B7E8587FC4F0}">
      <dgm:prSet phldrT="[Text]" custT="1"/>
      <dgm:spPr/>
      <dgm:t>
        <a:bodyPr anchor="ctr"/>
        <a:lstStyle/>
        <a:p>
          <a:r>
            <a:rPr lang="en-US" sz="1800" dirty="0">
              <a:solidFill>
                <a:schemeClr val="tx1"/>
              </a:solidFill>
            </a:rPr>
            <a:t>Different accuracy score were used.</a:t>
          </a:r>
        </a:p>
      </dgm:t>
    </dgm:pt>
    <dgm:pt modelId="{B17C04A5-8D82-8D4D-A71D-BC95F80CAACC}" type="parTrans" cxnId="{101C74E1-51D7-DB4E-9D2C-42586DFB3556}">
      <dgm:prSet/>
      <dgm:spPr/>
      <dgm:t>
        <a:bodyPr/>
        <a:lstStyle/>
        <a:p>
          <a:endParaRPr lang="en-US">
            <a:solidFill>
              <a:schemeClr val="tx1"/>
            </a:solidFill>
          </a:endParaRPr>
        </a:p>
      </dgm:t>
    </dgm:pt>
    <dgm:pt modelId="{40C925A1-E9B6-7141-9711-4BE0478D8332}" type="sibTrans" cxnId="{101C74E1-51D7-DB4E-9D2C-42586DFB3556}">
      <dgm:prSet/>
      <dgm:spPr/>
      <dgm:t>
        <a:bodyPr/>
        <a:lstStyle/>
        <a:p>
          <a:endParaRPr lang="en-US">
            <a:solidFill>
              <a:schemeClr val="tx1"/>
            </a:solidFill>
          </a:endParaRPr>
        </a:p>
      </dgm:t>
    </dgm:pt>
    <dgm:pt modelId="{00EA5EE7-3252-D448-9502-A291A20C7433}">
      <dgm:prSet custT="1"/>
      <dgm:spPr/>
      <dgm:t>
        <a:bodyPr anchor="ctr"/>
        <a:lstStyle/>
        <a:p>
          <a:r>
            <a:rPr lang="en-US" sz="1800" dirty="0">
              <a:solidFill>
                <a:schemeClr val="tx1"/>
              </a:solidFill>
            </a:rPr>
            <a:t>Split into training and test datasets.</a:t>
          </a:r>
        </a:p>
      </dgm:t>
    </dgm:pt>
    <dgm:pt modelId="{2D498A5B-85AF-B540-BC8F-309A0554E427}" type="parTrans" cxnId="{AB1AD9FA-8569-2843-847F-7F1F180C3C49}">
      <dgm:prSet/>
      <dgm:spPr/>
      <dgm:t>
        <a:bodyPr/>
        <a:lstStyle/>
        <a:p>
          <a:endParaRPr lang="en-US"/>
        </a:p>
      </dgm:t>
    </dgm:pt>
    <dgm:pt modelId="{4E819545-A8FE-9C41-B311-FD5C0A077FDC}" type="sibTrans" cxnId="{AB1AD9FA-8569-2843-847F-7F1F180C3C49}">
      <dgm:prSet/>
      <dgm:spPr/>
      <dgm:t>
        <a:bodyPr/>
        <a:lstStyle/>
        <a:p>
          <a:endParaRPr lang="en-US"/>
        </a:p>
      </dgm:t>
    </dgm:pt>
    <dgm:pt modelId="{C06E5D47-ECB0-3D44-9870-6EC921225087}">
      <dgm:prSet phldrT="[Text]" custT="1"/>
      <dgm:spPr/>
      <dgm:t>
        <a:bodyPr anchor="ctr"/>
        <a:lstStyle/>
        <a:p>
          <a:pPr marL="171450" lvl="1" indent="-171450" algn="l" defTabSz="800100">
            <a:lnSpc>
              <a:spcPct val="90000"/>
            </a:lnSpc>
            <a:spcBef>
              <a:spcPct val="0"/>
            </a:spcBef>
            <a:spcAft>
              <a:spcPct val="15000"/>
            </a:spcAft>
            <a:buChar char="•"/>
          </a:pPr>
          <a:r>
            <a:rPr lang="en-US" sz="1800" kern="1200" dirty="0">
              <a:solidFill>
                <a:prstClr val="black"/>
              </a:solidFill>
              <a:latin typeface="Calibri" panose="020F0502020204030204"/>
              <a:ea typeface="+mn-ea"/>
              <a:cs typeface="+mn-cs"/>
            </a:rPr>
            <a:t>Fit de models</a:t>
          </a:r>
        </a:p>
      </dgm:t>
    </dgm:pt>
    <dgm:pt modelId="{63C74E17-30B7-DA44-AE69-BC2301BAB733}" type="parTrans" cxnId="{6B608D47-4A39-6049-89AC-B39789AE5816}">
      <dgm:prSet/>
      <dgm:spPr/>
      <dgm:t>
        <a:bodyPr/>
        <a:lstStyle/>
        <a:p>
          <a:endParaRPr lang="en-US"/>
        </a:p>
      </dgm:t>
    </dgm:pt>
    <dgm:pt modelId="{747249E1-1241-B040-8583-A9CD9BB3FBB9}" type="sibTrans" cxnId="{6B608D47-4A39-6049-89AC-B39789AE5816}">
      <dgm:prSet/>
      <dgm:spPr/>
      <dgm:t>
        <a:bodyPr/>
        <a:lstStyle/>
        <a:p>
          <a:endParaRPr lang="en-US"/>
        </a:p>
      </dgm:t>
    </dgm:pt>
    <dgm:pt modelId="{5628DAB4-A08E-1044-BE2B-2156EEECB4D0}" type="pres">
      <dgm:prSet presAssocID="{8F88BD24-D67E-7348-891F-856DFB8A5676}" presName="Name0" presStyleCnt="0">
        <dgm:presLayoutVars>
          <dgm:dir/>
          <dgm:resizeHandles val="exact"/>
        </dgm:presLayoutVars>
      </dgm:prSet>
      <dgm:spPr/>
    </dgm:pt>
    <dgm:pt modelId="{9DC9C13D-36AB-A84C-A829-F6918415D759}" type="pres">
      <dgm:prSet presAssocID="{AA49A16B-9CBB-5948-82D2-494BBDD0A7CE}" presName="parAndChTx" presStyleLbl="node1" presStyleIdx="0" presStyleCnt="3" custScaleY="172571">
        <dgm:presLayoutVars>
          <dgm:bulletEnabled val="1"/>
        </dgm:presLayoutVars>
      </dgm:prSet>
      <dgm:spPr/>
    </dgm:pt>
    <dgm:pt modelId="{061C3A1B-6059-CC48-96D0-874FC2F8DB69}" type="pres">
      <dgm:prSet presAssocID="{329A61F1-F87E-0147-832B-867DF5CE5783}" presName="parAndChSpace" presStyleCnt="0"/>
      <dgm:spPr/>
    </dgm:pt>
    <dgm:pt modelId="{BE2D6259-4729-8D4B-8C08-249BB0B4671D}" type="pres">
      <dgm:prSet presAssocID="{C29CE69F-0693-6143-A7B5-829C423FA1CF}" presName="parAndChTx" presStyleLbl="node1" presStyleIdx="1" presStyleCnt="3" custScaleY="140158">
        <dgm:presLayoutVars>
          <dgm:bulletEnabled val="1"/>
        </dgm:presLayoutVars>
      </dgm:prSet>
      <dgm:spPr/>
    </dgm:pt>
    <dgm:pt modelId="{7B317171-76F1-FC4E-9A99-667D15A3281D}" type="pres">
      <dgm:prSet presAssocID="{CD3C9359-334C-3E42-BE21-759917E55B12}" presName="parAndChSpace" presStyleCnt="0"/>
      <dgm:spPr/>
    </dgm:pt>
    <dgm:pt modelId="{33DFE279-6232-014F-827F-0596F9A40AE7}" type="pres">
      <dgm:prSet presAssocID="{77BCED95-0BF9-F24F-8F9A-ECAE7CC08095}" presName="parAndChTx" presStyleLbl="node1" presStyleIdx="2" presStyleCnt="3" custScaleY="172571">
        <dgm:presLayoutVars>
          <dgm:bulletEnabled val="1"/>
        </dgm:presLayoutVars>
      </dgm:prSet>
      <dgm:spPr/>
    </dgm:pt>
  </dgm:ptLst>
  <dgm:cxnLst>
    <dgm:cxn modelId="{F7085201-D9A1-ED4B-99BF-315A89AC2C1D}" type="presOf" srcId="{976BB7D5-D2C6-6245-864C-FF10C288A567}" destId="{BE2D6259-4729-8D4B-8C08-249BB0B4671D}" srcOrd="0" destOrd="2" presId="urn:microsoft.com/office/officeart/2005/8/layout/hChevron3"/>
    <dgm:cxn modelId="{8FAED903-6ABE-6545-BC1B-62BCE9DDADE2}" srcId="{C29CE69F-0693-6143-A7B5-829C423FA1CF}" destId="{B68610F4-5CDF-ED45-A40A-28C59E8E6912}" srcOrd="2" destOrd="0" parTransId="{D645E1CD-D2F9-F847-9964-6B8451ADC4D5}" sibTransId="{5F2B9C47-C2C7-6B40-875C-992E346D62B3}"/>
    <dgm:cxn modelId="{0749C605-AE63-5B4B-BE88-D476F79015C7}" type="presOf" srcId="{C06E5D47-ECB0-3D44-9870-6EC921225087}" destId="{BE2D6259-4729-8D4B-8C08-249BB0B4671D}" srcOrd="0" destOrd="1" presId="urn:microsoft.com/office/officeart/2005/8/layout/hChevron3"/>
    <dgm:cxn modelId="{A1586E3A-42B5-F84C-992D-C5D77BC045FA}" srcId="{C29CE69F-0693-6143-A7B5-829C423FA1CF}" destId="{976BB7D5-D2C6-6245-864C-FF10C288A567}" srcOrd="1" destOrd="0" parTransId="{BADC56A2-F808-244F-9584-86DA15210BB4}" sibTransId="{C63B0A6A-9686-9349-A023-B51797D542DE}"/>
    <dgm:cxn modelId="{557C3C41-00EA-624A-B48F-DCD28CE96540}" srcId="{AA49A16B-9CBB-5948-82D2-494BBDD0A7CE}" destId="{0F9B294D-124E-184B-8D37-E8BCE3CBC024}" srcOrd="0" destOrd="0" parTransId="{295AFD95-D765-EF44-BEE0-CDD6DD45FD81}" sibTransId="{9E1863B5-C9D1-A54B-A9FA-AC8504AA8F38}"/>
    <dgm:cxn modelId="{DDE65041-54A1-824F-8408-6FDCFBBD911C}" type="presOf" srcId="{00EA5EE7-3252-D448-9502-A291A20C7433}" destId="{9DC9C13D-36AB-A84C-A829-F6918415D759}" srcOrd="0" destOrd="3" presId="urn:microsoft.com/office/officeart/2005/8/layout/hChevron3"/>
    <dgm:cxn modelId="{BDE70945-252D-FB40-B5DA-DF9240E28765}" type="presOf" srcId="{C29CE69F-0693-6143-A7B5-829C423FA1CF}" destId="{BE2D6259-4729-8D4B-8C08-249BB0B4671D}" srcOrd="0" destOrd="0" presId="urn:microsoft.com/office/officeart/2005/8/layout/hChevron3"/>
    <dgm:cxn modelId="{6B608D47-4A39-6049-89AC-B39789AE5816}" srcId="{C29CE69F-0693-6143-A7B5-829C423FA1CF}" destId="{C06E5D47-ECB0-3D44-9870-6EC921225087}" srcOrd="0" destOrd="0" parTransId="{63C74E17-30B7-DA44-AE69-BC2301BAB733}" sibTransId="{747249E1-1241-B040-8583-A9CD9BB3FBB9}"/>
    <dgm:cxn modelId="{331D204F-A014-9E48-9038-4FC8F452D2F9}" srcId="{8F88BD24-D67E-7348-891F-856DFB8A5676}" destId="{C29CE69F-0693-6143-A7B5-829C423FA1CF}" srcOrd="1" destOrd="0" parTransId="{7BBC86FF-95E7-7744-A005-4B664571AAA5}" sibTransId="{CD3C9359-334C-3E42-BE21-759917E55B12}"/>
    <dgm:cxn modelId="{04950D50-ECAA-4542-8E06-FF2DE0369965}" type="presOf" srcId="{B44D9B86-3CF1-364F-B0A6-B7E8587FC4F0}" destId="{33DFE279-6232-014F-827F-0596F9A40AE7}" srcOrd="0" destOrd="1" presId="urn:microsoft.com/office/officeart/2005/8/layout/hChevron3"/>
    <dgm:cxn modelId="{31452254-C3FF-FB4E-836B-A16A60C93C2F}" type="presOf" srcId="{B68610F4-5CDF-ED45-A40A-28C59E8E6912}" destId="{BE2D6259-4729-8D4B-8C08-249BB0B4671D}" srcOrd="0" destOrd="3" presId="urn:microsoft.com/office/officeart/2005/8/layout/hChevron3"/>
    <dgm:cxn modelId="{C79D3269-69E6-2D4D-891F-B1B0B81C45E7}" type="presOf" srcId="{77BCED95-0BF9-F24F-8F9A-ECAE7CC08095}" destId="{33DFE279-6232-014F-827F-0596F9A40AE7}" srcOrd="0" destOrd="0" presId="urn:microsoft.com/office/officeart/2005/8/layout/hChevron3"/>
    <dgm:cxn modelId="{976D5490-1197-7B4B-9E5D-4AE982883CE4}" type="presOf" srcId="{AA49A16B-9CBB-5948-82D2-494BBDD0A7CE}" destId="{9DC9C13D-36AB-A84C-A829-F6918415D759}" srcOrd="0" destOrd="0" presId="urn:microsoft.com/office/officeart/2005/8/layout/hChevron3"/>
    <dgm:cxn modelId="{8F2DA5B8-225F-9248-8FF7-5EC3765275FE}" type="presOf" srcId="{3DDD803E-F3C7-7D4C-892D-593BEDD69AB0}" destId="{BE2D6259-4729-8D4B-8C08-249BB0B4671D}" srcOrd="0" destOrd="4" presId="urn:microsoft.com/office/officeart/2005/8/layout/hChevron3"/>
    <dgm:cxn modelId="{17205EC2-EDAC-5141-9CF2-A36851AEDF69}" srcId="{C29CE69F-0693-6143-A7B5-829C423FA1CF}" destId="{3DDD803E-F3C7-7D4C-892D-593BEDD69AB0}" srcOrd="3" destOrd="0" parTransId="{21C3F16A-87C7-B643-AA87-8800609B4BAB}" sibTransId="{7F4169DD-0DE2-9746-8EE9-4F8603DA7734}"/>
    <dgm:cxn modelId="{4CF0D4C5-A6F8-754D-B931-03298290EAFD}" srcId="{AA49A16B-9CBB-5948-82D2-494BBDD0A7CE}" destId="{5B194515-B321-924E-8F2E-D9E3DD9D0A4E}" srcOrd="3" destOrd="0" parTransId="{10AC2F5C-728D-C644-A9BE-53A2C437DAD5}" sibTransId="{7316C70E-F674-224A-8052-1065F015A2A8}"/>
    <dgm:cxn modelId="{E9916BDE-5B6B-3846-B6EF-2D55637FFB6B}" srcId="{8F88BD24-D67E-7348-891F-856DFB8A5676}" destId="{77BCED95-0BF9-F24F-8F9A-ECAE7CC08095}" srcOrd="2" destOrd="0" parTransId="{8A41B4A5-ED9A-5549-BFBF-79F92DCBD48E}" sibTransId="{2CAE814A-8F11-284F-A60F-ECA521C39B31}"/>
    <dgm:cxn modelId="{101C74E1-51D7-DB4E-9D2C-42586DFB3556}" srcId="{77BCED95-0BF9-F24F-8F9A-ECAE7CC08095}" destId="{B44D9B86-3CF1-364F-B0A6-B7E8587FC4F0}" srcOrd="0" destOrd="0" parTransId="{B17C04A5-8D82-8D4D-A71D-BC95F80CAACC}" sibTransId="{40C925A1-E9B6-7141-9711-4BE0478D8332}"/>
    <dgm:cxn modelId="{E42E77E6-09EA-984E-924F-1EF59A33E6A9}" type="presOf" srcId="{0F9B294D-124E-184B-8D37-E8BCE3CBC024}" destId="{9DC9C13D-36AB-A84C-A829-F6918415D759}" srcOrd="0" destOrd="1" presId="urn:microsoft.com/office/officeart/2005/8/layout/hChevron3"/>
    <dgm:cxn modelId="{3679D3ED-A002-2E49-9D6C-4924E2C05570}" srcId="{AA49A16B-9CBB-5948-82D2-494BBDD0A7CE}" destId="{9A17743A-7D02-A34C-B6DB-3FA62CAFEC5D}" srcOrd="1" destOrd="0" parTransId="{986F668E-E346-234D-8ED9-B5E430C6E2BE}" sibTransId="{4CC08035-A740-C14F-B285-9FE49C4E1AE1}"/>
    <dgm:cxn modelId="{34D916F1-140C-3144-8604-ACF328985B7C}" type="presOf" srcId="{5B194515-B321-924E-8F2E-D9E3DD9D0A4E}" destId="{9DC9C13D-36AB-A84C-A829-F6918415D759}" srcOrd="0" destOrd="4" presId="urn:microsoft.com/office/officeart/2005/8/layout/hChevron3"/>
    <dgm:cxn modelId="{376930F5-7E4E-AD4A-90F0-FE3BDB11B13D}" srcId="{8F88BD24-D67E-7348-891F-856DFB8A5676}" destId="{AA49A16B-9CBB-5948-82D2-494BBDD0A7CE}" srcOrd="0" destOrd="0" parTransId="{D9E39C7D-4E39-C141-BDEC-0245FE759B0C}" sibTransId="{329A61F1-F87E-0147-832B-867DF5CE5783}"/>
    <dgm:cxn modelId="{357EC2FA-AF25-DF4F-AA55-B7891F50A4F4}" type="presOf" srcId="{9A17743A-7D02-A34C-B6DB-3FA62CAFEC5D}" destId="{9DC9C13D-36AB-A84C-A829-F6918415D759}" srcOrd="0" destOrd="2" presId="urn:microsoft.com/office/officeart/2005/8/layout/hChevron3"/>
    <dgm:cxn modelId="{AB1AD9FA-8569-2843-847F-7F1F180C3C49}" srcId="{AA49A16B-9CBB-5948-82D2-494BBDD0A7CE}" destId="{00EA5EE7-3252-D448-9502-A291A20C7433}" srcOrd="2" destOrd="0" parTransId="{2D498A5B-85AF-B540-BC8F-309A0554E427}" sibTransId="{4E819545-A8FE-9C41-B311-FD5C0A077FDC}"/>
    <dgm:cxn modelId="{CA8C64FC-B027-B247-A903-CA449436B9C5}" type="presOf" srcId="{8F88BD24-D67E-7348-891F-856DFB8A5676}" destId="{5628DAB4-A08E-1044-BE2B-2156EEECB4D0}" srcOrd="0" destOrd="0" presId="urn:microsoft.com/office/officeart/2005/8/layout/hChevron3"/>
    <dgm:cxn modelId="{4518C86F-F80D-A541-984E-47F5DD0314E9}" type="presParOf" srcId="{5628DAB4-A08E-1044-BE2B-2156EEECB4D0}" destId="{9DC9C13D-36AB-A84C-A829-F6918415D759}" srcOrd="0" destOrd="0" presId="urn:microsoft.com/office/officeart/2005/8/layout/hChevron3"/>
    <dgm:cxn modelId="{7CC193D5-EFB1-6145-AA01-4AC762BAA7EE}" type="presParOf" srcId="{5628DAB4-A08E-1044-BE2B-2156EEECB4D0}" destId="{061C3A1B-6059-CC48-96D0-874FC2F8DB69}" srcOrd="1" destOrd="0" presId="urn:microsoft.com/office/officeart/2005/8/layout/hChevron3"/>
    <dgm:cxn modelId="{700A6F95-35C5-D24E-9DE1-D9862075A176}" type="presParOf" srcId="{5628DAB4-A08E-1044-BE2B-2156EEECB4D0}" destId="{BE2D6259-4729-8D4B-8C08-249BB0B4671D}" srcOrd="2" destOrd="0" presId="urn:microsoft.com/office/officeart/2005/8/layout/hChevron3"/>
    <dgm:cxn modelId="{7BC5BC6C-CCAC-AA4B-9F25-78FA88DB4C0E}" type="presParOf" srcId="{5628DAB4-A08E-1044-BE2B-2156EEECB4D0}" destId="{7B317171-76F1-FC4E-9A99-667D15A3281D}" srcOrd="3" destOrd="0" presId="urn:microsoft.com/office/officeart/2005/8/layout/hChevron3"/>
    <dgm:cxn modelId="{DA097070-2995-8B4B-AD18-DB2FC68ED8DE}" type="presParOf" srcId="{5628DAB4-A08E-1044-BE2B-2156EEECB4D0}" destId="{33DFE279-6232-014F-827F-0596F9A40AE7}"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9C13D-36AB-A84C-A829-F6918415D759}">
      <dsp:nvSpPr>
        <dsp:cNvPr id="0" name=""/>
        <dsp:cNvSpPr/>
      </dsp:nvSpPr>
      <dsp:spPr>
        <a:xfrm>
          <a:off x="4998" y="0"/>
          <a:ext cx="4370864" cy="2961077"/>
        </a:xfrm>
        <a:prstGeom prst="homePlate">
          <a:avLst>
            <a:gd name="adj" fmla="val 2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94" tIns="60960" rIns="616778"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Data preparation and standardization</a:t>
          </a:r>
        </a:p>
        <a:p>
          <a:pPr marL="171450" lvl="1" indent="-171450" algn="l" defTabSz="800100">
            <a:lnSpc>
              <a:spcPct val="90000"/>
            </a:lnSpc>
            <a:spcBef>
              <a:spcPct val="0"/>
            </a:spcBef>
            <a:spcAft>
              <a:spcPct val="15000"/>
            </a:spcAft>
            <a:buChar char="•"/>
          </a:pPr>
          <a:r>
            <a:rPr lang="en-US" sz="1800" kern="1200" dirty="0">
              <a:solidFill>
                <a:schemeClr val="tx1"/>
              </a:solidFill>
            </a:rPr>
            <a:t>Load</a:t>
          </a:r>
        </a:p>
        <a:p>
          <a:pPr marL="171450" lvl="1" indent="-171450" algn="l" defTabSz="800100">
            <a:lnSpc>
              <a:spcPct val="90000"/>
            </a:lnSpc>
            <a:spcBef>
              <a:spcPct val="0"/>
            </a:spcBef>
            <a:spcAft>
              <a:spcPct val="15000"/>
            </a:spcAft>
            <a:buChar char="•"/>
          </a:pPr>
          <a:r>
            <a:rPr lang="en-US" sz="1800" kern="1200" dirty="0">
              <a:solidFill>
                <a:schemeClr val="tx1"/>
              </a:solidFill>
            </a:rPr>
            <a:t>Transform</a:t>
          </a:r>
        </a:p>
        <a:p>
          <a:pPr marL="171450" lvl="1" indent="-171450" algn="l" defTabSz="800100">
            <a:lnSpc>
              <a:spcPct val="90000"/>
            </a:lnSpc>
            <a:spcBef>
              <a:spcPct val="0"/>
            </a:spcBef>
            <a:spcAft>
              <a:spcPct val="15000"/>
            </a:spcAft>
            <a:buChar char="•"/>
          </a:pPr>
          <a:r>
            <a:rPr lang="en-US" sz="1800" kern="1200" dirty="0">
              <a:solidFill>
                <a:schemeClr val="tx1"/>
              </a:solidFill>
            </a:rPr>
            <a:t>Split into training and test datasets.</a:t>
          </a:r>
        </a:p>
        <a:p>
          <a:pPr marL="171450" lvl="1" indent="-171450" algn="l" defTabSz="800100">
            <a:lnSpc>
              <a:spcPct val="90000"/>
            </a:lnSpc>
            <a:spcBef>
              <a:spcPct val="0"/>
            </a:spcBef>
            <a:spcAft>
              <a:spcPct val="15000"/>
            </a:spcAft>
            <a:buChar char="•"/>
          </a:pPr>
          <a:r>
            <a:rPr lang="en-US" sz="1800" kern="1200" dirty="0">
              <a:solidFill>
                <a:schemeClr val="tx1"/>
              </a:solidFill>
            </a:rPr>
            <a:t>Set the parameters for each algorithms for GridSearchCV</a:t>
          </a:r>
        </a:p>
      </dsp:txBody>
      <dsp:txXfrm>
        <a:off x="4998" y="0"/>
        <a:ext cx="4000729" cy="2961077"/>
      </dsp:txXfrm>
    </dsp:sp>
    <dsp:sp modelId="{BE2D6259-4729-8D4B-8C08-249BB0B4671D}">
      <dsp:nvSpPr>
        <dsp:cNvPr id="0" name=""/>
        <dsp:cNvSpPr/>
      </dsp:nvSpPr>
      <dsp:spPr>
        <a:xfrm>
          <a:off x="3501689" y="0"/>
          <a:ext cx="4370864" cy="2961077"/>
        </a:xfrm>
        <a:prstGeom prst="chevron">
          <a:avLst>
            <a:gd name="adj" fmla="val 2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94" tIns="60960" rIns="154194"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Model Evaluation</a:t>
          </a:r>
        </a:p>
        <a:p>
          <a:pPr marL="171450" lvl="1" indent="-171450" algn="l" defTabSz="800100">
            <a:lnSpc>
              <a:spcPct val="90000"/>
            </a:lnSpc>
            <a:spcBef>
              <a:spcPct val="0"/>
            </a:spcBef>
            <a:spcAft>
              <a:spcPct val="15000"/>
            </a:spcAft>
            <a:buChar char="•"/>
          </a:pPr>
          <a:r>
            <a:rPr lang="en-US" sz="1800" kern="1200" dirty="0">
              <a:solidFill>
                <a:prstClr val="black"/>
              </a:solidFill>
              <a:latin typeface="Calibri" panose="020F0502020204030204"/>
              <a:ea typeface="+mn-ea"/>
              <a:cs typeface="+mn-cs"/>
            </a:rPr>
            <a:t>Fit de models</a:t>
          </a:r>
        </a:p>
        <a:p>
          <a:pPr marL="171450" lvl="1" indent="0" algn="l" defTabSz="800100">
            <a:lnSpc>
              <a:spcPct val="90000"/>
            </a:lnSpc>
            <a:spcBef>
              <a:spcPct val="0"/>
            </a:spcBef>
            <a:spcAft>
              <a:spcPct val="15000"/>
            </a:spcAft>
            <a:buChar char="•"/>
          </a:pPr>
          <a:r>
            <a:rPr lang="en-US" sz="1800" kern="1200" dirty="0">
              <a:solidFill>
                <a:schemeClr val="tx1"/>
              </a:solidFill>
            </a:rPr>
            <a:t>Check the accuracy of each model.</a:t>
          </a:r>
        </a:p>
        <a:p>
          <a:pPr marL="171450" lvl="1" indent="0" algn="l" defTabSz="800100">
            <a:lnSpc>
              <a:spcPct val="90000"/>
            </a:lnSpc>
            <a:spcBef>
              <a:spcPct val="0"/>
            </a:spcBef>
            <a:spcAft>
              <a:spcPct val="15000"/>
            </a:spcAft>
            <a:buChar char="•"/>
          </a:pPr>
          <a:r>
            <a:rPr lang="en-US" sz="1800" kern="1200" dirty="0">
              <a:solidFill>
                <a:schemeClr val="tx1"/>
              </a:solidFill>
            </a:rPr>
            <a:t>Tune hyperparameters for each ML model.</a:t>
          </a:r>
        </a:p>
        <a:p>
          <a:pPr marL="171450" lvl="1" indent="0" algn="l" defTabSz="800100">
            <a:lnSpc>
              <a:spcPct val="90000"/>
            </a:lnSpc>
            <a:spcBef>
              <a:spcPct val="0"/>
            </a:spcBef>
            <a:spcAft>
              <a:spcPct val="15000"/>
            </a:spcAft>
            <a:buChar char="•"/>
          </a:pPr>
          <a:r>
            <a:rPr lang="en-US" sz="1800" kern="1200" dirty="0">
              <a:solidFill>
                <a:schemeClr val="tx1"/>
              </a:solidFill>
            </a:rPr>
            <a:t>Plot the confusion matrix</a:t>
          </a:r>
        </a:p>
      </dsp:txBody>
      <dsp:txXfrm>
        <a:off x="4241958" y="0"/>
        <a:ext cx="2890326" cy="2961077"/>
      </dsp:txXfrm>
    </dsp:sp>
    <dsp:sp modelId="{33DFE279-6232-014F-827F-0596F9A40AE7}">
      <dsp:nvSpPr>
        <dsp:cNvPr id="0" name=""/>
        <dsp:cNvSpPr/>
      </dsp:nvSpPr>
      <dsp:spPr>
        <a:xfrm>
          <a:off x="6998381" y="0"/>
          <a:ext cx="4370864" cy="2961077"/>
        </a:xfrm>
        <a:prstGeom prst="chevron">
          <a:avLst>
            <a:gd name="adj" fmla="val 2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94" tIns="60960" rIns="154194"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Comparison of results</a:t>
          </a:r>
        </a:p>
        <a:p>
          <a:pPr marL="171450" lvl="1" indent="-171450" algn="l" defTabSz="800100">
            <a:lnSpc>
              <a:spcPct val="90000"/>
            </a:lnSpc>
            <a:spcBef>
              <a:spcPct val="0"/>
            </a:spcBef>
            <a:spcAft>
              <a:spcPct val="15000"/>
            </a:spcAft>
            <a:buChar char="•"/>
          </a:pPr>
          <a:r>
            <a:rPr lang="en-US" sz="1800" kern="1200" dirty="0">
              <a:solidFill>
                <a:schemeClr val="tx1"/>
              </a:solidFill>
            </a:rPr>
            <a:t>Different accuracy score were used.</a:t>
          </a:r>
        </a:p>
      </dsp:txBody>
      <dsp:txXfrm>
        <a:off x="7738650" y="0"/>
        <a:ext cx="2890326" cy="296107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3/22/24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R"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808678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LeanoA/applied_data_science_capstone/blob/5a80e53e544a1ff7434fc723ca7043b334050db8/3_data_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LeanoA/applied_data_science_capstone/blob/5a80e53e544a1ff7434fc723ca7043b334050db8/5_exploratory_data_analize_data_viz.ipynb" TargetMode="Externa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eanoA/applied_data_science_capstone/blob/5a80e53e544a1ff7434fc723ca7043b334050db8/4_eda_sql_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eanoA/applied_data_science_capstone/blob/5a80e53e544a1ff7434fc723ca7043b334050db8/6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eanoA/applied_data_science_capstone/blob/5a80e53e544a1ff7434fc723ca7043b334050db8/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LeanoA/applied_data_science_capstone/blob/5a80e53e544a1ff7434fc723ca7043b334050db8/7_ml_prediction.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LeanoA/applied_data_science_capstone/blob/5a80e53e544a1ff7434fc723ca7043b334050db8/1_data_collection_api.ipynb" TargetMode="External"/><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hyperlink" Target="https://github.com/LeanoA/applied_data_science_capstone/blob/5a80e53e544a1ff7434fc723ca7043b334050db8/2_webscraping.ipynb" TargetMode="External"/><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hyperlink" Target="https://github.com/LeanoA/applied_data_science_capstone/blob/5a80e53e544a1ff7434fc723ca7043b334050db8/2_webscraping.ipynb" TargetMode="External"/><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Alexander Leano</a:t>
            </a:r>
          </a:p>
          <a:p>
            <a:r>
              <a:rPr lang="en-US" dirty="0">
                <a:solidFill>
                  <a:schemeClr val="bg2"/>
                </a:solidFill>
                <a:latin typeface="Abadi" panose="020B0604020104020204" pitchFamily="34" charset="0"/>
                <a:ea typeface="SF Pro" pitchFamily="2" charset="0"/>
                <a:cs typeface="SF Pro" pitchFamily="2" charset="0"/>
              </a:rPr>
              <a:t>19/03/2024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5"/>
            <a:ext cx="6352685" cy="4644607"/>
          </a:xfrm>
          <a:prstGeom prst="rect">
            <a:avLst/>
          </a:prstGeom>
        </p:spPr>
        <p:txBody>
          <a:bodyPr/>
          <a:lstStyle/>
          <a:p>
            <a:r>
              <a:rPr lang="en-US" sz="2200" dirty="0">
                <a:solidFill>
                  <a:schemeClr val="accent3">
                    <a:lumMod val="25000"/>
                  </a:schemeClr>
                </a:solidFill>
                <a:latin typeface="Abadi" panose="020B0604020104020204" pitchFamily="34" charset="0"/>
              </a:rPr>
              <a:t>Data Wrangling is the process of cleaning and unifying complex data sets for easy access and Exploratory Data Analysis (EDA)</a:t>
            </a:r>
          </a:p>
          <a:p>
            <a:r>
              <a:rPr lang="en-US" sz="2200" dirty="0">
                <a:solidFill>
                  <a:schemeClr val="accent3">
                    <a:lumMod val="25000"/>
                  </a:schemeClr>
                </a:solidFill>
                <a:latin typeface="Abadi" panose="020B0604020104020204" pitchFamily="34" charset="0"/>
              </a:rPr>
              <a:t>There were several cases where the booster did and did not land successfully:</a:t>
            </a:r>
          </a:p>
          <a:p>
            <a:pPr lvl="1"/>
            <a:r>
              <a:rPr lang="en-US" sz="1800" dirty="0">
                <a:solidFill>
                  <a:schemeClr val="accent3">
                    <a:lumMod val="25000"/>
                  </a:schemeClr>
                </a:solidFill>
                <a:latin typeface="Abadi" panose="020B0604020104020204" pitchFamily="34" charset="0"/>
              </a:rPr>
              <a:t>Success: True Ocean, True RTLS, True ASDS</a:t>
            </a:r>
          </a:p>
          <a:p>
            <a:pPr lvl="1"/>
            <a:r>
              <a:rPr lang="en-US" sz="1800" dirty="0">
                <a:solidFill>
                  <a:schemeClr val="accent3">
                    <a:lumMod val="25000"/>
                  </a:schemeClr>
                </a:solidFill>
                <a:latin typeface="Abadi" panose="020B0604020104020204" pitchFamily="34" charset="0"/>
              </a:rPr>
              <a:t>Failure: False Ocean, False RTLS, False ASDS</a:t>
            </a:r>
          </a:p>
          <a:p>
            <a:r>
              <a:rPr lang="en-US" sz="2200" dirty="0">
                <a:solidFill>
                  <a:schemeClr val="accent3">
                    <a:lumMod val="25000"/>
                  </a:schemeClr>
                </a:solidFill>
                <a:latin typeface="Abadi" panose="020B0604020104020204" pitchFamily="34" charset="0"/>
              </a:rPr>
              <a:t>It was necessary to transform the outcome launch into a new categorical variable.</a:t>
            </a:r>
          </a:p>
          <a:p>
            <a:r>
              <a:rPr lang="en-US" sz="2200" dirty="0">
                <a:solidFill>
                  <a:schemeClr val="accent3">
                    <a:lumMod val="25000"/>
                  </a:schemeClr>
                </a:solidFill>
                <a:latin typeface="Abadi" panose="020B0604020104020204" pitchFamily="34" charset="0"/>
              </a:rPr>
              <a:t>Some exploratory analysis was performed to have a better understanding of the occurrence of each orbit.</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063CE55B-C6D6-596B-D92A-5FCBFB09EDE4}"/>
              </a:ext>
            </a:extLst>
          </p:cNvPr>
          <p:cNvPicPr>
            <a:picLocks noChangeAspect="1"/>
          </p:cNvPicPr>
          <p:nvPr/>
        </p:nvPicPr>
        <p:blipFill>
          <a:blip r:embed="rId3"/>
          <a:stretch>
            <a:fillRect/>
          </a:stretch>
        </p:blipFill>
        <p:spPr>
          <a:xfrm>
            <a:off x="7122695" y="1380965"/>
            <a:ext cx="4162916" cy="3114043"/>
          </a:xfrm>
          <a:prstGeom prst="rect">
            <a:avLst/>
          </a:prstGeom>
        </p:spPr>
      </p:pic>
      <p:sp>
        <p:nvSpPr>
          <p:cNvPr id="3" name="TextBox 2">
            <a:extLst>
              <a:ext uri="{FF2B5EF4-FFF2-40B4-BE49-F238E27FC236}">
                <a16:creationId xmlns:a16="http://schemas.microsoft.com/office/drawing/2014/main" id="{5D6ED681-3C06-EAA4-E243-94EFD70FDA21}"/>
              </a:ext>
            </a:extLst>
          </p:cNvPr>
          <p:cNvSpPr txBox="1"/>
          <p:nvPr/>
        </p:nvSpPr>
        <p:spPr>
          <a:xfrm>
            <a:off x="4620246" y="6058901"/>
            <a:ext cx="2815130" cy="369332"/>
          </a:xfrm>
          <a:prstGeom prst="rect">
            <a:avLst/>
          </a:prstGeom>
          <a:noFill/>
        </p:spPr>
        <p:txBody>
          <a:bodyPr wrap="none" rtlCol="0">
            <a:spAutoFit/>
          </a:bodyPr>
          <a:lstStyle/>
          <a:p>
            <a:r>
              <a:rPr lang="en-AR" dirty="0">
                <a:hlinkClick r:id="rId4"/>
              </a:rPr>
              <a:t>Link to workbook document</a:t>
            </a:r>
            <a:endParaRPr lang="en-AR"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119" y="1398494"/>
            <a:ext cx="6653506" cy="4920856"/>
          </a:xfrm>
          <a:prstGeom prst="rect">
            <a:avLst/>
          </a:prstGeom>
        </p:spPr>
        <p:txBody>
          <a:bodyPr lIns="91440" tIns="45720" rIns="91440" bIns="45720" anchor="t"/>
          <a:lstStyle/>
          <a:p>
            <a:r>
              <a:rPr lang="en-US" sz="1800" dirty="0"/>
              <a:t>Different scatter plots were graphed to find the relationship between variables:</a:t>
            </a:r>
          </a:p>
          <a:p>
            <a:pPr lvl="1"/>
            <a:r>
              <a:rPr lang="en-US" sz="1800" dirty="0"/>
              <a:t>Payload and Flight Number</a:t>
            </a:r>
          </a:p>
          <a:p>
            <a:pPr lvl="1"/>
            <a:r>
              <a:rPr lang="en-US" sz="1800" dirty="0"/>
              <a:t>Launch Site and Flight Number</a:t>
            </a:r>
          </a:p>
          <a:p>
            <a:pPr lvl="1"/>
            <a:r>
              <a:rPr lang="en-US" sz="1800" dirty="0"/>
              <a:t>Payload and Launch Site</a:t>
            </a:r>
          </a:p>
          <a:p>
            <a:pPr lvl="1"/>
            <a:r>
              <a:rPr lang="en-US" sz="1800" dirty="0"/>
              <a:t>Orbit and Flight Number</a:t>
            </a:r>
          </a:p>
          <a:p>
            <a:pPr lvl="1"/>
            <a:r>
              <a:rPr lang="en-US" sz="1800" dirty="0"/>
              <a:t>Success Rate and Orbit type</a:t>
            </a:r>
          </a:p>
          <a:p>
            <a:pPr lvl="1"/>
            <a:r>
              <a:rPr lang="en-US" sz="1800" dirty="0"/>
              <a:t>Orbit Type and Payload Mass</a:t>
            </a:r>
          </a:p>
          <a:p>
            <a:r>
              <a:rPr lang="en-US" sz="1800" dirty="0"/>
              <a:t>Scatter plots show which factors most affect the success of the landing outcomes. The correlation.</a:t>
            </a:r>
          </a:p>
          <a:p>
            <a:r>
              <a:rPr lang="en-US" sz="1800" dirty="0"/>
              <a:t>Bar graph which shows the relationship between numerical and categoric variables:</a:t>
            </a:r>
          </a:p>
          <a:p>
            <a:pPr lvl="1"/>
            <a:r>
              <a:rPr lang="en-US" sz="1800" dirty="0"/>
              <a:t>Success Rate vs Orbit</a:t>
            </a:r>
          </a:p>
          <a:p>
            <a:r>
              <a:rPr lang="en-US" sz="1800" dirty="0"/>
              <a:t>Line Graph which shows trends and makes predictions for unseen data:</a:t>
            </a:r>
          </a:p>
          <a:p>
            <a:pPr lvl="1"/>
            <a:r>
              <a:rPr lang="en-US" sz="1800" dirty="0"/>
              <a:t>Success rate vs Year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descr="A graph of flight number&#10;&#10;Description automatically generated">
            <a:extLst>
              <a:ext uri="{FF2B5EF4-FFF2-40B4-BE49-F238E27FC236}">
                <a16:creationId xmlns:a16="http://schemas.microsoft.com/office/drawing/2014/main" id="{9C8A8B57-11EF-7C0A-B344-BF78294B7D6D}"/>
              </a:ext>
            </a:extLst>
          </p:cNvPr>
          <p:cNvPicPr>
            <a:picLocks noChangeAspect="1"/>
          </p:cNvPicPr>
          <p:nvPr/>
        </p:nvPicPr>
        <p:blipFill>
          <a:blip r:embed="rId3"/>
          <a:stretch>
            <a:fillRect/>
          </a:stretch>
        </p:blipFill>
        <p:spPr>
          <a:xfrm>
            <a:off x="7207625" y="1503302"/>
            <a:ext cx="4583703" cy="2053333"/>
          </a:xfrm>
          <a:prstGeom prst="rect">
            <a:avLst/>
          </a:prstGeom>
        </p:spPr>
      </p:pic>
      <p:pic>
        <p:nvPicPr>
          <p:cNvPr id="6" name="Picture 5">
            <a:extLst>
              <a:ext uri="{FF2B5EF4-FFF2-40B4-BE49-F238E27FC236}">
                <a16:creationId xmlns:a16="http://schemas.microsoft.com/office/drawing/2014/main" id="{491EF60B-C533-13C5-A083-A8D62E589C2B}"/>
              </a:ext>
            </a:extLst>
          </p:cNvPr>
          <p:cNvPicPr>
            <a:picLocks noChangeAspect="1"/>
          </p:cNvPicPr>
          <p:nvPr/>
        </p:nvPicPr>
        <p:blipFill rotWithShape="1">
          <a:blip r:embed="rId4"/>
          <a:srcRect t="2510"/>
          <a:stretch/>
        </p:blipFill>
        <p:spPr>
          <a:xfrm>
            <a:off x="7207625" y="3778124"/>
            <a:ext cx="4578027" cy="2110283"/>
          </a:xfrm>
          <a:prstGeom prst="rect">
            <a:avLst/>
          </a:prstGeom>
        </p:spPr>
      </p:pic>
      <p:sp>
        <p:nvSpPr>
          <p:cNvPr id="7" name="TextBox 6">
            <a:extLst>
              <a:ext uri="{FF2B5EF4-FFF2-40B4-BE49-F238E27FC236}">
                <a16:creationId xmlns:a16="http://schemas.microsoft.com/office/drawing/2014/main" id="{2191D51C-8939-C72E-C395-36AAB051AC0E}"/>
              </a:ext>
            </a:extLst>
          </p:cNvPr>
          <p:cNvSpPr txBox="1"/>
          <p:nvPr/>
        </p:nvSpPr>
        <p:spPr>
          <a:xfrm>
            <a:off x="4620246" y="6058901"/>
            <a:ext cx="2815130" cy="369332"/>
          </a:xfrm>
          <a:prstGeom prst="rect">
            <a:avLst/>
          </a:prstGeom>
          <a:noFill/>
        </p:spPr>
        <p:txBody>
          <a:bodyPr wrap="none" rtlCol="0">
            <a:spAutoFit/>
          </a:bodyPr>
          <a:lstStyle/>
          <a:p>
            <a:r>
              <a:rPr lang="en-AR" dirty="0">
                <a:hlinkClick r:id="rId5"/>
              </a:rPr>
              <a:t>Link to workbook document</a:t>
            </a:r>
            <a:endParaRPr lang="en-AR"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5939" y="1380967"/>
            <a:ext cx="10268261" cy="4644606"/>
          </a:xfrm>
          <a:prstGeom prst="rect">
            <a:avLst/>
          </a:prstGeom>
        </p:spPr>
        <p:txBody>
          <a:bodyPr lIns="91440" tIns="45720" rIns="91440" bIns="45720" anchor="t"/>
          <a:lstStyle/>
          <a:p>
            <a:pPr>
              <a:lnSpc>
                <a:spcPct val="100000"/>
              </a:lnSpc>
              <a:spcBef>
                <a:spcPts val="800"/>
              </a:spcBef>
            </a:pPr>
            <a:r>
              <a:rPr lang="en-US" sz="1800" dirty="0">
                <a:solidFill>
                  <a:schemeClr val="accent3">
                    <a:lumMod val="25000"/>
                  </a:schemeClr>
                </a:solidFill>
                <a:latin typeface="Abadi"/>
              </a:rPr>
              <a:t>SQL queries were performed:</a:t>
            </a:r>
          </a:p>
          <a:p>
            <a:pPr lvl="1">
              <a:lnSpc>
                <a:spcPct val="100000"/>
              </a:lnSpc>
              <a:spcBef>
                <a:spcPts val="800"/>
              </a:spcBef>
            </a:pPr>
            <a:r>
              <a:rPr lang="en-US" sz="1600" i="0" dirty="0">
                <a:effectLst/>
                <a:latin typeface="system-ui"/>
              </a:rPr>
              <a:t>Display the names of the unique launch sites in the space mission</a:t>
            </a:r>
          </a:p>
          <a:p>
            <a:pPr lvl="1">
              <a:lnSpc>
                <a:spcPct val="100000"/>
              </a:lnSpc>
              <a:spcBef>
                <a:spcPts val="800"/>
              </a:spcBef>
            </a:pPr>
            <a:r>
              <a:rPr lang="en-US" sz="1600" i="0" dirty="0">
                <a:effectLst/>
                <a:latin typeface="system-ui"/>
              </a:rPr>
              <a:t>Display 5 records where launch sites begin with the string 'CCA’</a:t>
            </a:r>
            <a:r>
              <a:rPr lang="en-US" sz="1600" dirty="0">
                <a:latin typeface="system-ui"/>
              </a:rPr>
              <a:t>.</a:t>
            </a:r>
            <a:endParaRPr lang="en-US" sz="1600" i="0" dirty="0">
              <a:effectLst/>
              <a:latin typeface="system-ui"/>
            </a:endParaRPr>
          </a:p>
          <a:p>
            <a:pPr lvl="1">
              <a:lnSpc>
                <a:spcPct val="100000"/>
              </a:lnSpc>
              <a:spcBef>
                <a:spcPts val="800"/>
              </a:spcBef>
            </a:pPr>
            <a:r>
              <a:rPr lang="en-US" sz="1600" i="0" dirty="0">
                <a:effectLst/>
                <a:latin typeface="system-ui"/>
              </a:rPr>
              <a:t>Display the total payload mass carried by boosters launched by NASA (CRS)</a:t>
            </a:r>
          </a:p>
          <a:p>
            <a:pPr lvl="1">
              <a:lnSpc>
                <a:spcPct val="100000"/>
              </a:lnSpc>
              <a:spcBef>
                <a:spcPts val="800"/>
              </a:spcBef>
            </a:pPr>
            <a:r>
              <a:rPr lang="en-US" sz="1600" i="0" dirty="0">
                <a:effectLst/>
                <a:latin typeface="system-ui"/>
              </a:rPr>
              <a:t>Display average payload mass carried by booster version F9 v1.1</a:t>
            </a:r>
          </a:p>
          <a:p>
            <a:pPr lvl="1">
              <a:lnSpc>
                <a:spcPct val="100000"/>
              </a:lnSpc>
              <a:spcBef>
                <a:spcPts val="800"/>
              </a:spcBef>
            </a:pPr>
            <a:r>
              <a:rPr lang="en-US" sz="1600" i="0" dirty="0">
                <a:effectLst/>
                <a:latin typeface="system-ui"/>
              </a:rPr>
              <a:t>List the date when the first successful landing outcome in the ground pad was achieved.</a:t>
            </a:r>
          </a:p>
          <a:p>
            <a:pPr lvl="1">
              <a:lnSpc>
                <a:spcPct val="100000"/>
              </a:lnSpc>
              <a:spcBef>
                <a:spcPts val="800"/>
              </a:spcBef>
            </a:pPr>
            <a:r>
              <a:rPr lang="en-US" sz="1600" i="0" dirty="0">
                <a:effectLst/>
                <a:latin typeface="system-ui"/>
              </a:rPr>
              <a:t>List the names of the boosters which have success in drone ships and have payload mass greater than 4000 but less than 6000kg</a:t>
            </a:r>
          </a:p>
          <a:p>
            <a:pPr lvl="1">
              <a:lnSpc>
                <a:spcPct val="100000"/>
              </a:lnSpc>
              <a:spcBef>
                <a:spcPts val="800"/>
              </a:spcBef>
            </a:pPr>
            <a:r>
              <a:rPr lang="en-US" sz="1600" i="0" dirty="0">
                <a:effectLst/>
                <a:latin typeface="system-ui"/>
              </a:rPr>
              <a:t>List the total number of successful and failed mission outcomes</a:t>
            </a:r>
          </a:p>
          <a:p>
            <a:pPr lvl="1">
              <a:lnSpc>
                <a:spcPct val="100000"/>
              </a:lnSpc>
              <a:spcBef>
                <a:spcPts val="800"/>
              </a:spcBef>
            </a:pPr>
            <a:r>
              <a:rPr lang="en-US" sz="1600" i="0" dirty="0">
                <a:effectLst/>
                <a:latin typeface="system-ui"/>
              </a:rPr>
              <a:t>List the names of the booster</a:t>
            </a:r>
            <a:r>
              <a:rPr lang="en-US" sz="1600" dirty="0">
                <a:latin typeface="system-ui"/>
              </a:rPr>
              <a:t> </a:t>
            </a:r>
            <a:r>
              <a:rPr lang="en-US" sz="1600" i="0" dirty="0">
                <a:effectLst/>
                <a:latin typeface="system-ui"/>
              </a:rPr>
              <a:t>versions which have carried the maximum payload mass.</a:t>
            </a:r>
          </a:p>
          <a:p>
            <a:pPr lvl="1">
              <a:lnSpc>
                <a:spcPct val="100000"/>
              </a:lnSpc>
              <a:spcBef>
                <a:spcPts val="800"/>
              </a:spcBef>
            </a:pPr>
            <a:r>
              <a:rPr lang="en-US" sz="1600" i="0" dirty="0">
                <a:effectLst/>
                <a:latin typeface="system-ui"/>
              </a:rPr>
              <a:t>List the records that will display the month names, failure outcomes in drone ship, booster versions, and launch site for the months in the year 2015.</a:t>
            </a:r>
          </a:p>
          <a:p>
            <a:pPr lvl="1">
              <a:lnSpc>
                <a:spcPct val="100000"/>
              </a:lnSpc>
              <a:spcBef>
                <a:spcPts val="800"/>
              </a:spcBef>
            </a:pPr>
            <a:r>
              <a:rPr lang="en-US" sz="1600" i="0" dirty="0">
                <a:effectLst/>
                <a:latin typeface="system-ui"/>
              </a:rPr>
              <a:t>Rank the count of landing outcomes (such as Failure (drone ship) or Success (ground pad)) between the date 2010-06-04 and 2017-03-20, in descending order.</a:t>
            </a:r>
          </a:p>
          <a:p>
            <a:pPr lvl="1">
              <a:lnSpc>
                <a:spcPct val="100000"/>
              </a:lnSpc>
              <a:spcBef>
                <a:spcPts val="1400"/>
              </a:spcBef>
            </a:pP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3E434082-0387-32BA-E03C-8E9F72CCDB7B}"/>
              </a:ext>
            </a:extLst>
          </p:cNvPr>
          <p:cNvSpPr txBox="1"/>
          <p:nvPr/>
        </p:nvSpPr>
        <p:spPr>
          <a:xfrm>
            <a:off x="4620246" y="6058901"/>
            <a:ext cx="2815130" cy="369332"/>
          </a:xfrm>
          <a:prstGeom prst="rect">
            <a:avLst/>
          </a:prstGeom>
          <a:noFill/>
        </p:spPr>
        <p:txBody>
          <a:bodyPr wrap="none" rtlCol="0">
            <a:spAutoFit/>
          </a:bodyPr>
          <a:lstStyle/>
          <a:p>
            <a:r>
              <a:rPr lang="en-AR" dirty="0">
                <a:hlinkClick r:id="rId3"/>
              </a:rPr>
              <a:t>Link to workbook document</a:t>
            </a:r>
            <a:endParaRPr lang="en-AR"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visualization of launch sites, a marker with a circle around and a label with the name was added.</a:t>
            </a:r>
          </a:p>
          <a:p>
            <a:pPr>
              <a:lnSpc>
                <a:spcPct val="100000"/>
              </a:lnSpc>
              <a:spcBef>
                <a:spcPts val="1400"/>
              </a:spcBef>
            </a:pPr>
            <a:r>
              <a:rPr lang="en-US" sz="2200" dirty="0">
                <a:solidFill>
                  <a:schemeClr val="accent3">
                    <a:lumMod val="25000"/>
                  </a:schemeClr>
                </a:solidFill>
                <a:latin typeface="Abadi" panose="020B0604020104020204" pitchFamily="34" charset="0"/>
              </a:rPr>
              <a:t>Green and Red markers were added to indicate the launch outcome( success or failure) </a:t>
            </a:r>
          </a:p>
          <a:p>
            <a:pPr>
              <a:lnSpc>
                <a:spcPct val="100000"/>
              </a:lnSpc>
              <a:spcBef>
                <a:spcPts val="1400"/>
              </a:spcBef>
            </a:pPr>
            <a:r>
              <a:rPr lang="en-US" sz="2200" dirty="0">
                <a:solidFill>
                  <a:schemeClr val="accent3">
                    <a:lumMod val="25000"/>
                  </a:schemeClr>
                </a:solidFill>
                <a:latin typeface="Abadi" panose="020B0604020104020204" pitchFamily="34" charset="0"/>
              </a:rPr>
              <a:t>Using the Haversine’s formula for distance calculation was used to answer the following question:</a:t>
            </a:r>
          </a:p>
          <a:p>
            <a:pPr lvl="1">
              <a:lnSpc>
                <a:spcPct val="100000"/>
              </a:lnSpc>
              <a:spcBef>
                <a:spcPts val="1400"/>
              </a:spcBef>
            </a:pPr>
            <a:r>
              <a:rPr lang="en-US" sz="1800" dirty="0">
                <a:solidFill>
                  <a:schemeClr val="accent3">
                    <a:lumMod val="25000"/>
                  </a:schemeClr>
                </a:solidFill>
                <a:latin typeface="Abadi" panose="020B0604020104020204" pitchFamily="34" charset="0"/>
              </a:rPr>
              <a:t>How close are the launch sites to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How close are the launch sites to nearby cities?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lines with labels were added to indicate these distances.</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F962A88-AA1A-7952-6871-7C7853ACA758}"/>
              </a:ext>
            </a:extLst>
          </p:cNvPr>
          <p:cNvSpPr txBox="1"/>
          <p:nvPr/>
        </p:nvSpPr>
        <p:spPr>
          <a:xfrm>
            <a:off x="4620246" y="6058901"/>
            <a:ext cx="2815130" cy="369332"/>
          </a:xfrm>
          <a:prstGeom prst="rect">
            <a:avLst/>
          </a:prstGeom>
          <a:noFill/>
        </p:spPr>
        <p:txBody>
          <a:bodyPr wrap="none" rtlCol="0">
            <a:spAutoFit/>
          </a:bodyPr>
          <a:lstStyle/>
          <a:p>
            <a:r>
              <a:rPr lang="en-AR" dirty="0">
                <a:hlinkClick r:id="rId3"/>
              </a:rPr>
              <a:t>Link to workbook document</a:t>
            </a:r>
            <a:endParaRPr lang="en-AR"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with Plotly Dash was built to plot graphs with different data. The components were:</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allows users to choose all launch sites or a specific one (dash_core_components.Dropdown)</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shows the total successful launches count for all sites and the success and failed counts for a specific site if it was chosen with the dropdown component. (plotly.express.pie)</a:t>
            </a:r>
          </a:p>
          <a:p>
            <a:pPr lvl="1">
              <a:lnSpc>
                <a:spcPct val="100000"/>
              </a:lnSpc>
              <a:spcBef>
                <a:spcPts val="1400"/>
              </a:spcBef>
            </a:pPr>
            <a:r>
              <a:rPr lang="en-US" sz="1800" dirty="0">
                <a:solidFill>
                  <a:schemeClr val="accent3">
                    <a:lumMod val="25000"/>
                  </a:schemeClr>
                </a:solidFill>
                <a:latin typeface="Abadi" panose="020B0604020104020204" pitchFamily="34" charset="0"/>
              </a:rPr>
              <a:t>RangeSlider: Allows users to select a payload mass in a fixed range (dash_core_components.RangeSlider).</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chart: Shows the relationship between Success and Payload Mass (plotly.express.scatter)</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02F9BE01-A706-D008-8287-1432B721FF67}"/>
              </a:ext>
            </a:extLst>
          </p:cNvPr>
          <p:cNvSpPr txBox="1"/>
          <p:nvPr/>
        </p:nvSpPr>
        <p:spPr>
          <a:xfrm>
            <a:off x="4983488" y="6057879"/>
            <a:ext cx="1318631" cy="369332"/>
          </a:xfrm>
          <a:prstGeom prst="rect">
            <a:avLst/>
          </a:prstGeom>
          <a:noFill/>
        </p:spPr>
        <p:txBody>
          <a:bodyPr wrap="none" rtlCol="0">
            <a:spAutoFit/>
          </a:bodyPr>
          <a:lstStyle/>
          <a:p>
            <a:r>
              <a:rPr lang="en-AR" dirty="0">
                <a:hlinkClick r:id="rId3"/>
              </a:rPr>
              <a:t>Link to code</a:t>
            </a:r>
            <a:endParaRPr lang="en-AR"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2" name="Content Placeholder 1">
            <a:extLst>
              <a:ext uri="{FF2B5EF4-FFF2-40B4-BE49-F238E27FC236}">
                <a16:creationId xmlns:a16="http://schemas.microsoft.com/office/drawing/2014/main" id="{16B70081-8056-007D-E8B2-A0FEA5FC7CA7}"/>
              </a:ext>
            </a:extLst>
          </p:cNvPr>
          <p:cNvGraphicFramePr>
            <a:graphicFrameLocks noGrp="1"/>
          </p:cNvGraphicFramePr>
          <p:nvPr>
            <p:ph idx="4294967295"/>
            <p:extLst>
              <p:ext uri="{D42A27DB-BD31-4B8C-83A1-F6EECF244321}">
                <p14:modId xmlns:p14="http://schemas.microsoft.com/office/powerpoint/2010/main" val="2328869084"/>
              </p:ext>
            </p:extLst>
          </p:nvPr>
        </p:nvGraphicFramePr>
        <p:xfrm>
          <a:off x="401444" y="2877015"/>
          <a:ext cx="11374244" cy="2961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Content Placeholder 4">
            <a:extLst>
              <a:ext uri="{FF2B5EF4-FFF2-40B4-BE49-F238E27FC236}">
                <a16:creationId xmlns:a16="http://schemas.microsoft.com/office/drawing/2014/main" id="{FFA3BEF4-EC6F-5245-5726-6833681D0DB1}"/>
              </a:ext>
            </a:extLst>
          </p:cNvPr>
          <p:cNvSpPr txBox="1">
            <a:spLocks/>
          </p:cNvSpPr>
          <p:nvPr/>
        </p:nvSpPr>
        <p:spPr>
          <a:xfrm>
            <a:off x="770011" y="1423987"/>
            <a:ext cx="10515600" cy="1453028"/>
          </a:xfrm>
          <a:prstGeom prst="rect">
            <a:avLst/>
          </a:prstGeom>
        </p:spPr>
        <p:txBody>
          <a:bodyPr vert="horz" lIns="91440" tIns="45720" rIns="91440" bIns="45720" numCol="2"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Classification models used:</a:t>
            </a:r>
          </a:p>
          <a:p>
            <a:pPr lvl="1">
              <a:lnSpc>
                <a:spcPct val="100000"/>
              </a:lnSpc>
              <a:spcBef>
                <a:spcPts val="1400"/>
              </a:spcBef>
            </a:pPr>
            <a:r>
              <a:rPr lang="en-US" sz="20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2000" dirty="0">
                <a:solidFill>
                  <a:schemeClr val="accent3">
                    <a:lumMod val="25000"/>
                  </a:schemeClr>
                </a:solidFill>
                <a:latin typeface="Abadi" panose="020B0604020104020204" pitchFamily="34" charset="0"/>
              </a:rPr>
              <a:t>Support Vector Machine</a:t>
            </a: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2000" dirty="0">
                <a:solidFill>
                  <a:schemeClr val="accent3">
                    <a:lumMod val="25000"/>
                  </a:schemeClr>
                </a:solidFill>
                <a:latin typeface="Abadi" panose="020B0604020104020204" pitchFamily="34" charset="0"/>
              </a:rPr>
              <a:t>K-nearest Neighbors</a:t>
            </a:r>
          </a:p>
        </p:txBody>
      </p:sp>
      <p:sp>
        <p:nvSpPr>
          <p:cNvPr id="5" name="TextBox 4">
            <a:extLst>
              <a:ext uri="{FF2B5EF4-FFF2-40B4-BE49-F238E27FC236}">
                <a16:creationId xmlns:a16="http://schemas.microsoft.com/office/drawing/2014/main" id="{B6C967B9-8122-0637-9B5A-CFBB175753ED}"/>
              </a:ext>
            </a:extLst>
          </p:cNvPr>
          <p:cNvSpPr txBox="1"/>
          <p:nvPr/>
        </p:nvSpPr>
        <p:spPr>
          <a:xfrm>
            <a:off x="4620246" y="6058901"/>
            <a:ext cx="2815130" cy="369332"/>
          </a:xfrm>
          <a:prstGeom prst="rect">
            <a:avLst/>
          </a:prstGeom>
          <a:noFill/>
        </p:spPr>
        <p:txBody>
          <a:bodyPr wrap="none" rtlCol="0">
            <a:spAutoFit/>
          </a:bodyPr>
          <a:lstStyle/>
          <a:p>
            <a:r>
              <a:rPr lang="en-AR" dirty="0">
                <a:hlinkClick r:id="rId8"/>
              </a:rPr>
              <a:t>Link to workbook document</a:t>
            </a:r>
            <a:endParaRPr lang="en-AR"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10444486" cy="3857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results will be categorized into 3 main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2000" dirty="0">
                <a:solidFill>
                  <a:schemeClr val="accent3">
                    <a:lumMod val="25000"/>
                  </a:schemeClr>
                </a:solidFill>
                <a:latin typeface="Abadi" panose="020B0604020104020204" pitchFamily="34" charset="0"/>
              </a:rPr>
              <a:t>Predictive analysis results</a:t>
            </a: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4168106B-47CC-5BBF-36F5-F14D2C82190A}"/>
              </a:ext>
            </a:extLst>
          </p:cNvPr>
          <p:cNvPicPr>
            <a:picLocks noChangeAspect="1"/>
          </p:cNvPicPr>
          <p:nvPr/>
        </p:nvPicPr>
        <p:blipFill>
          <a:blip r:embed="rId3"/>
          <a:stretch>
            <a:fillRect/>
          </a:stretch>
        </p:blipFill>
        <p:spPr>
          <a:xfrm>
            <a:off x="1791832" y="1534057"/>
            <a:ext cx="8508611" cy="2783541"/>
          </a:xfrm>
          <a:prstGeom prst="rect">
            <a:avLst/>
          </a:prstGeom>
        </p:spPr>
      </p:pic>
      <p:sp>
        <p:nvSpPr>
          <p:cNvPr id="6" name="TextBox 5">
            <a:extLst>
              <a:ext uri="{FF2B5EF4-FFF2-40B4-BE49-F238E27FC236}">
                <a16:creationId xmlns:a16="http://schemas.microsoft.com/office/drawing/2014/main" id="{4F6B4CF9-6B45-79C7-7216-A0783ACBEB0E}"/>
              </a:ext>
            </a:extLst>
          </p:cNvPr>
          <p:cNvSpPr txBox="1"/>
          <p:nvPr/>
        </p:nvSpPr>
        <p:spPr>
          <a:xfrm>
            <a:off x="1896032" y="4571421"/>
            <a:ext cx="867335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earliest flights all failed while the latest flights all succeeded in each Launch Site.</a:t>
            </a:r>
          </a:p>
          <a:p>
            <a:pPr marL="285750" indent="-285750">
              <a:buFont typeface="Arial" panose="020B0604020202020204" pitchFamily="34" charset="0"/>
              <a:buChar char="•"/>
            </a:pPr>
            <a:r>
              <a:rPr lang="en-US" dirty="0"/>
              <a:t>The general success rate improved with each launch.</a:t>
            </a:r>
          </a:p>
          <a:p>
            <a:pPr marL="285750" indent="-285750">
              <a:buFont typeface="Arial" panose="020B0604020202020204" pitchFamily="34" charset="0"/>
              <a:buChar char="•"/>
            </a:pPr>
            <a:r>
              <a:rPr lang="en-US" dirty="0"/>
              <a:t>CCAFS SLC 40 launch site has around the half total number of launches and the most recent ones were successful</a:t>
            </a:r>
          </a:p>
          <a:p>
            <a:pPr marL="285750" indent="-285750">
              <a:buFont typeface="Arial" panose="020B0604020202020204" pitchFamily="34" charset="0"/>
              <a:buChar char="•"/>
            </a:pPr>
            <a:r>
              <a:rPr lang="en-US" dirty="0"/>
              <a:t>VAFB SLC 4E and KSC LC 39A have higher success rates.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of a graph with blue and orange dots&#10;&#10;Description automatically generated">
            <a:extLst>
              <a:ext uri="{FF2B5EF4-FFF2-40B4-BE49-F238E27FC236}">
                <a16:creationId xmlns:a16="http://schemas.microsoft.com/office/drawing/2014/main" id="{FAF04222-21D8-74AE-1A5E-B7AC14690672}"/>
              </a:ext>
            </a:extLst>
          </p:cNvPr>
          <p:cNvPicPr>
            <a:picLocks noChangeAspect="1"/>
          </p:cNvPicPr>
          <p:nvPr/>
        </p:nvPicPr>
        <p:blipFill>
          <a:blip r:embed="rId3"/>
          <a:stretch>
            <a:fillRect/>
          </a:stretch>
        </p:blipFill>
        <p:spPr>
          <a:xfrm>
            <a:off x="3513997" y="1591355"/>
            <a:ext cx="8226363" cy="3675290"/>
          </a:xfrm>
          <a:prstGeom prst="rect">
            <a:avLst/>
          </a:prstGeom>
        </p:spPr>
      </p:pic>
      <p:sp>
        <p:nvSpPr>
          <p:cNvPr id="6" name="TextBox 5">
            <a:extLst>
              <a:ext uri="{FF2B5EF4-FFF2-40B4-BE49-F238E27FC236}">
                <a16:creationId xmlns:a16="http://schemas.microsoft.com/office/drawing/2014/main" id="{5C01D5BC-E042-F522-0F53-7C4F7E7B0EA4}"/>
              </a:ext>
            </a:extLst>
          </p:cNvPr>
          <p:cNvSpPr txBox="1"/>
          <p:nvPr/>
        </p:nvSpPr>
        <p:spPr>
          <a:xfrm>
            <a:off x="318370" y="2551837"/>
            <a:ext cx="3195627"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system-ui"/>
              </a:rPr>
              <a:t>VAFB-SLC launch site there are no rockets launched for heavy payload mass(greater than 10.000kg)</a:t>
            </a:r>
          </a:p>
          <a:p>
            <a:endParaRPr lang="en-US" b="0" i="0" dirty="0">
              <a:effectLst/>
              <a:latin typeface="system-ui"/>
            </a:endParaRPr>
          </a:p>
          <a:p>
            <a:pPr marL="285750" indent="-285750">
              <a:buFont typeface="Arial" panose="020B0604020202020204" pitchFamily="34" charset="0"/>
              <a:buChar char="•"/>
            </a:pPr>
            <a:r>
              <a:rPr lang="en-US" b="0" i="0" dirty="0">
                <a:effectLst/>
                <a:latin typeface="system-ui"/>
              </a:rPr>
              <a:t>Payloads over 8,000 kg have an excellent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532855" y="17685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CB9FD012-A3C8-A81A-A513-21813A9E5E62}"/>
              </a:ext>
            </a:extLst>
          </p:cNvPr>
          <p:cNvPicPr>
            <a:picLocks noChangeAspect="1"/>
          </p:cNvPicPr>
          <p:nvPr/>
        </p:nvPicPr>
        <p:blipFill>
          <a:blip r:embed="rId3"/>
          <a:stretch>
            <a:fillRect/>
          </a:stretch>
        </p:blipFill>
        <p:spPr>
          <a:xfrm>
            <a:off x="169256" y="1684673"/>
            <a:ext cx="5056094" cy="4742538"/>
          </a:xfrm>
          <a:prstGeom prst="rect">
            <a:avLst/>
          </a:prstGeom>
        </p:spPr>
      </p:pic>
      <p:pic>
        <p:nvPicPr>
          <p:cNvPr id="6" name="Picture 5">
            <a:extLst>
              <a:ext uri="{FF2B5EF4-FFF2-40B4-BE49-F238E27FC236}">
                <a16:creationId xmlns:a16="http://schemas.microsoft.com/office/drawing/2014/main" id="{507FA65C-3CB3-ECAF-3DB2-F53C37BAF2AE}"/>
              </a:ext>
            </a:extLst>
          </p:cNvPr>
          <p:cNvPicPr>
            <a:picLocks noChangeAspect="1"/>
          </p:cNvPicPr>
          <p:nvPr/>
        </p:nvPicPr>
        <p:blipFill>
          <a:blip r:embed="rId4"/>
          <a:stretch>
            <a:fillRect/>
          </a:stretch>
        </p:blipFill>
        <p:spPr>
          <a:xfrm>
            <a:off x="5623446" y="1669473"/>
            <a:ext cx="2311400" cy="4356100"/>
          </a:xfrm>
          <a:prstGeom prst="rect">
            <a:avLst/>
          </a:prstGeom>
        </p:spPr>
      </p:pic>
      <p:sp>
        <p:nvSpPr>
          <p:cNvPr id="7" name="TextBox 6">
            <a:extLst>
              <a:ext uri="{FF2B5EF4-FFF2-40B4-BE49-F238E27FC236}">
                <a16:creationId xmlns:a16="http://schemas.microsoft.com/office/drawing/2014/main" id="{CE6A726B-41F4-9486-4A50-A80027E6F620}"/>
              </a:ext>
            </a:extLst>
          </p:cNvPr>
          <p:cNvSpPr txBox="1"/>
          <p:nvPr/>
        </p:nvSpPr>
        <p:spPr>
          <a:xfrm>
            <a:off x="8071227" y="1579793"/>
            <a:ext cx="3951517" cy="4524315"/>
          </a:xfrm>
          <a:prstGeom prst="rect">
            <a:avLst/>
          </a:prstGeom>
          <a:noFill/>
        </p:spPr>
        <p:txBody>
          <a:bodyPr wrap="square" rtlCol="0">
            <a:spAutoFit/>
          </a:bodyPr>
          <a:lstStyle/>
          <a:p>
            <a:r>
              <a:rPr lang="en-US" dirty="0"/>
              <a:t>Orbits with a 100% success rate have only one launch:</a:t>
            </a:r>
          </a:p>
          <a:p>
            <a:r>
              <a:rPr lang="en-US" dirty="0"/>
              <a:t>	ES-L1, GEO, HEO</a:t>
            </a:r>
          </a:p>
          <a:p>
            <a:endParaRPr lang="en-US" dirty="0"/>
          </a:p>
          <a:p>
            <a:r>
              <a:rPr lang="en-US" dirty="0"/>
              <a:t>While there is one 100% success rate with more launches and is better to do statistics:</a:t>
            </a:r>
          </a:p>
          <a:p>
            <a:r>
              <a:rPr lang="en-US" dirty="0"/>
              <a:t>	SSO</a:t>
            </a:r>
          </a:p>
          <a:p>
            <a:endParaRPr lang="en-US" dirty="0"/>
          </a:p>
          <a:p>
            <a:r>
              <a:rPr lang="en-US" dirty="0"/>
              <a:t>Orbits with 0% success rate and just 1 launch is:</a:t>
            </a:r>
          </a:p>
          <a:p>
            <a:r>
              <a:rPr lang="en-US" dirty="0"/>
              <a:t>	SO</a:t>
            </a:r>
          </a:p>
          <a:p>
            <a:endParaRPr lang="en-US" dirty="0"/>
          </a:p>
          <a:p>
            <a:r>
              <a:rPr lang="en-US" dirty="0"/>
              <a:t>Orbits with a success rate between 50% and 85%:</a:t>
            </a:r>
          </a:p>
          <a:p>
            <a:r>
              <a:rPr lang="en-US" dirty="0"/>
              <a:t>	GTO, ISS, LEO, MEO, PO</a:t>
            </a:r>
            <a:endParaRPr lang="en-AR"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TextBox 1">
            <a:extLst>
              <a:ext uri="{FF2B5EF4-FFF2-40B4-BE49-F238E27FC236}">
                <a16:creationId xmlns:a16="http://schemas.microsoft.com/office/drawing/2014/main" id="{AB322AAC-5E15-7E28-BF47-C5B16279CFF3}"/>
              </a:ext>
            </a:extLst>
          </p:cNvPr>
          <p:cNvSpPr txBox="1"/>
          <p:nvPr/>
        </p:nvSpPr>
        <p:spPr>
          <a:xfrm>
            <a:off x="642176" y="2040892"/>
            <a:ext cx="3195627" cy="1754326"/>
          </a:xfrm>
          <a:prstGeom prst="rect">
            <a:avLst/>
          </a:prstGeom>
          <a:noFill/>
        </p:spPr>
        <p:txBody>
          <a:bodyPr wrap="square" rtlCol="0">
            <a:spAutoFit/>
          </a:bodyPr>
          <a:lstStyle/>
          <a:p>
            <a:pPr marL="285750" indent="-285750">
              <a:buFontTx/>
              <a:buChar char="-"/>
            </a:pPr>
            <a:r>
              <a:rPr lang="en-US" b="0" i="0" dirty="0">
                <a:effectLst/>
                <a:latin typeface="system-ui"/>
              </a:rPr>
              <a:t>LEO orbit success appears related to the number of flights; </a:t>
            </a:r>
          </a:p>
          <a:p>
            <a:pPr marL="285750" indent="-285750">
              <a:buFontTx/>
              <a:buChar char="-"/>
            </a:pPr>
            <a:r>
              <a:rPr lang="en-US" b="0" i="0" dirty="0">
                <a:effectLst/>
                <a:latin typeface="system-ui"/>
              </a:rPr>
              <a:t>There seems to be no relationship between flight numbers when in GTO orbit.</a:t>
            </a:r>
            <a:endParaRPr lang="en-AR" dirty="0"/>
          </a:p>
        </p:txBody>
      </p:sp>
      <p:pic>
        <p:nvPicPr>
          <p:cNvPr id="3" name="Picture 2">
            <a:extLst>
              <a:ext uri="{FF2B5EF4-FFF2-40B4-BE49-F238E27FC236}">
                <a16:creationId xmlns:a16="http://schemas.microsoft.com/office/drawing/2014/main" id="{F3B425CA-24DD-B2D3-A79A-768803475C6B}"/>
              </a:ext>
            </a:extLst>
          </p:cNvPr>
          <p:cNvPicPr>
            <a:picLocks noChangeAspect="1"/>
          </p:cNvPicPr>
          <p:nvPr/>
        </p:nvPicPr>
        <p:blipFill>
          <a:blip r:embed="rId3"/>
          <a:stretch>
            <a:fillRect/>
          </a:stretch>
        </p:blipFill>
        <p:spPr>
          <a:xfrm>
            <a:off x="3837803" y="1792762"/>
            <a:ext cx="7772400" cy="352774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TextBox 1">
            <a:extLst>
              <a:ext uri="{FF2B5EF4-FFF2-40B4-BE49-F238E27FC236}">
                <a16:creationId xmlns:a16="http://schemas.microsoft.com/office/drawing/2014/main" id="{35B1A206-DFCB-9B38-1B10-09262F538EF6}"/>
              </a:ext>
            </a:extLst>
          </p:cNvPr>
          <p:cNvSpPr txBox="1"/>
          <p:nvPr/>
        </p:nvSpPr>
        <p:spPr>
          <a:xfrm>
            <a:off x="345263" y="1801906"/>
            <a:ext cx="3729074" cy="4247317"/>
          </a:xfrm>
          <a:prstGeom prst="rect">
            <a:avLst/>
          </a:prstGeom>
          <a:noFill/>
        </p:spPr>
        <p:txBody>
          <a:bodyPr wrap="square" rtlCol="0">
            <a:spAutoFit/>
          </a:bodyPr>
          <a:lstStyle/>
          <a:p>
            <a:pPr marL="285750" indent="-285750" algn="l">
              <a:buFontTx/>
              <a:buChar char="-"/>
            </a:pPr>
            <a:r>
              <a:rPr lang="en-US" b="0" i="0" dirty="0">
                <a:effectLst/>
                <a:latin typeface="system-ui"/>
              </a:rPr>
              <a:t>Heavy payloads for a successful landing or positive landing rate are more likely for LEO, ISS, and Polar. And in the opposite for MEO and VLEO orbits.</a:t>
            </a:r>
          </a:p>
          <a:p>
            <a:pPr marL="285750" indent="-285750" algn="l">
              <a:buFontTx/>
              <a:buChar char="-"/>
            </a:pPr>
            <a:endParaRPr lang="en-US" dirty="0">
              <a:latin typeface="system-ui"/>
            </a:endParaRPr>
          </a:p>
          <a:p>
            <a:pPr marL="285750" indent="-285750" algn="l">
              <a:buFontTx/>
              <a:buChar char="-"/>
            </a:pPr>
            <a:r>
              <a:rPr lang="en-US" b="0" i="0" dirty="0">
                <a:effectLst/>
                <a:latin typeface="system-ui"/>
              </a:rPr>
              <a:t>For GTO cannot be distinguished this well as both positive landing rate and negative landing (unsuccessful mission), both there here.</a:t>
            </a:r>
          </a:p>
          <a:p>
            <a:pPr marL="285750" indent="-285750" algn="l">
              <a:buFontTx/>
              <a:buChar char="-"/>
            </a:pPr>
            <a:endParaRPr lang="en-US" dirty="0">
              <a:latin typeface="system-ui"/>
            </a:endParaRPr>
          </a:p>
          <a:p>
            <a:pPr marL="285750" indent="-285750" algn="l">
              <a:buFontTx/>
              <a:buChar char="-"/>
            </a:pPr>
            <a:r>
              <a:rPr lang="en-US" b="0" i="0" dirty="0">
                <a:effectLst/>
                <a:latin typeface="system-ui"/>
              </a:rPr>
              <a:t>Orbits that only has 1 occurrence should be excluded until have more date.</a:t>
            </a:r>
          </a:p>
        </p:txBody>
      </p:sp>
      <p:pic>
        <p:nvPicPr>
          <p:cNvPr id="8" name="Picture 7" descr="A graph of different colored dots&#10;&#10;Description automatically generated with medium confidence">
            <a:extLst>
              <a:ext uri="{FF2B5EF4-FFF2-40B4-BE49-F238E27FC236}">
                <a16:creationId xmlns:a16="http://schemas.microsoft.com/office/drawing/2014/main" id="{EC1FC46A-BC82-07AF-9AB1-904EE58AED03}"/>
              </a:ext>
            </a:extLst>
          </p:cNvPr>
          <p:cNvPicPr>
            <a:picLocks noChangeAspect="1"/>
          </p:cNvPicPr>
          <p:nvPr/>
        </p:nvPicPr>
        <p:blipFill>
          <a:blip r:embed="rId3"/>
          <a:stretch>
            <a:fillRect/>
          </a:stretch>
        </p:blipFill>
        <p:spPr>
          <a:xfrm>
            <a:off x="4074337" y="1796582"/>
            <a:ext cx="7772400" cy="352010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2013 until 2017 the success rate keep increasing.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1A7BD38-B67D-1D1E-9540-D87285DC4797}"/>
              </a:ext>
            </a:extLst>
          </p:cNvPr>
          <p:cNvPicPr>
            <a:picLocks noChangeAspect="1"/>
          </p:cNvPicPr>
          <p:nvPr/>
        </p:nvPicPr>
        <p:blipFill>
          <a:blip r:embed="rId3"/>
          <a:stretch>
            <a:fillRect/>
          </a:stretch>
        </p:blipFill>
        <p:spPr>
          <a:xfrm>
            <a:off x="5040351" y="1563503"/>
            <a:ext cx="5935590" cy="44620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5771" y="2081657"/>
            <a:ext cx="4138166" cy="1603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keyword DISTINCT was used to show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84E2196-A7BE-1D59-44A0-F17F9A6C187E}"/>
              </a:ext>
            </a:extLst>
          </p:cNvPr>
          <p:cNvPicPr>
            <a:picLocks noChangeAspect="1"/>
          </p:cNvPicPr>
          <p:nvPr/>
        </p:nvPicPr>
        <p:blipFill>
          <a:blip r:embed="rId3"/>
          <a:stretch>
            <a:fillRect/>
          </a:stretch>
        </p:blipFill>
        <p:spPr>
          <a:xfrm>
            <a:off x="5698627" y="1825625"/>
            <a:ext cx="3556000" cy="41275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query to show 5 launch records that start with ‘CCA’ was executed.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descr="A screenshot of a computer&#10;&#10;Description automatically generated">
            <a:extLst>
              <a:ext uri="{FF2B5EF4-FFF2-40B4-BE49-F238E27FC236}">
                <a16:creationId xmlns:a16="http://schemas.microsoft.com/office/drawing/2014/main" id="{3BF26DE1-9F39-AB63-F542-C4EF7A421C57}"/>
              </a:ext>
            </a:extLst>
          </p:cNvPr>
          <p:cNvPicPr>
            <a:picLocks noChangeAspect="1"/>
          </p:cNvPicPr>
          <p:nvPr/>
        </p:nvPicPr>
        <p:blipFill>
          <a:blip r:embed="rId4"/>
          <a:stretch>
            <a:fillRect/>
          </a:stretch>
        </p:blipFill>
        <p:spPr>
          <a:xfrm>
            <a:off x="1349929" y="2459441"/>
            <a:ext cx="9492141" cy="38599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calculated. It is a total of 45.596Kg.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B546A8C-479B-7661-7D1F-D0D7A953DE3D}"/>
              </a:ext>
            </a:extLst>
          </p:cNvPr>
          <p:cNvPicPr>
            <a:picLocks noChangeAspect="1"/>
          </p:cNvPicPr>
          <p:nvPr/>
        </p:nvPicPr>
        <p:blipFill>
          <a:blip r:embed="rId3"/>
          <a:stretch>
            <a:fillRect/>
          </a:stretch>
        </p:blipFill>
        <p:spPr>
          <a:xfrm>
            <a:off x="2516261" y="2964873"/>
            <a:ext cx="7023100" cy="30607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booster version F9 v1.1, the average payload mass carried was calculated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9820AA6-7BB3-0C01-BBE1-B9661942A1FF}"/>
              </a:ext>
            </a:extLst>
          </p:cNvPr>
          <p:cNvPicPr>
            <a:picLocks noChangeAspect="1"/>
          </p:cNvPicPr>
          <p:nvPr/>
        </p:nvPicPr>
        <p:blipFill>
          <a:blip r:embed="rId3"/>
          <a:stretch>
            <a:fillRect/>
          </a:stretch>
        </p:blipFill>
        <p:spPr>
          <a:xfrm>
            <a:off x="2844799" y="3030050"/>
            <a:ext cx="4927600" cy="31750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9511"/>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MIN() function was used to find the result from the “Landing_Outcome” column.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was observed that the first landing outcome on a ground pad was on the: 22nd of December of 2015.</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descr="A screenshot of a computer&#10;&#10;Description automatically generated">
            <a:extLst>
              <a:ext uri="{FF2B5EF4-FFF2-40B4-BE49-F238E27FC236}">
                <a16:creationId xmlns:a16="http://schemas.microsoft.com/office/drawing/2014/main" id="{1910EC78-8557-07BE-CB45-2A4FB587CB1D}"/>
              </a:ext>
            </a:extLst>
          </p:cNvPr>
          <p:cNvPicPr>
            <a:picLocks noChangeAspect="1"/>
          </p:cNvPicPr>
          <p:nvPr/>
        </p:nvPicPr>
        <p:blipFill>
          <a:blip r:embed="rId3"/>
          <a:stretch>
            <a:fillRect/>
          </a:stretch>
        </p:blipFill>
        <p:spPr>
          <a:xfrm>
            <a:off x="2738510" y="3193473"/>
            <a:ext cx="6578600" cy="28321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6486"/>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busters which have a successful landing in drone-ship and with a payload between 4000kg and 6000 kg were queried.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Drone-Ship Landing with Payload between 4000 and 6000</a:t>
            </a:r>
          </a:p>
        </p:txBody>
      </p:sp>
      <p:pic>
        <p:nvPicPr>
          <p:cNvPr id="3" name="Picture 2">
            <a:extLst>
              <a:ext uri="{FF2B5EF4-FFF2-40B4-BE49-F238E27FC236}">
                <a16:creationId xmlns:a16="http://schemas.microsoft.com/office/drawing/2014/main" id="{319BB75D-152A-08BE-B464-085E4C9B9CED}"/>
              </a:ext>
            </a:extLst>
          </p:cNvPr>
          <p:cNvPicPr>
            <a:picLocks noChangeAspect="1"/>
          </p:cNvPicPr>
          <p:nvPr/>
        </p:nvPicPr>
        <p:blipFill rotWithShape="1">
          <a:blip r:embed="rId3"/>
          <a:srcRect t="8752"/>
          <a:stretch/>
        </p:blipFill>
        <p:spPr>
          <a:xfrm>
            <a:off x="2948061" y="2290109"/>
            <a:ext cx="6159500" cy="413710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9" y="1524000"/>
            <a:ext cx="7736204" cy="479534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Dashboards with Plotly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878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success and failure mission outcomes number was queried.</a:t>
            </a:r>
          </a:p>
          <a:p>
            <a:pPr>
              <a:lnSpc>
                <a:spcPct val="100000"/>
              </a:lnSpc>
              <a:spcBef>
                <a:spcPts val="1400"/>
              </a:spcBef>
            </a:pPr>
            <a:r>
              <a:rPr lang="en-US" sz="2200" dirty="0">
                <a:solidFill>
                  <a:schemeClr val="accent3">
                    <a:lumMod val="25000"/>
                  </a:schemeClr>
                </a:solidFill>
                <a:latin typeface="Abadi" panose="020B0604020104020204" pitchFamily="34" charset="0"/>
              </a:rPr>
              <a:t>There were 100 success and 1 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descr="A screenshot of a computer&#10;&#10;Description automatically generated">
            <a:extLst>
              <a:ext uri="{FF2B5EF4-FFF2-40B4-BE49-F238E27FC236}">
                <a16:creationId xmlns:a16="http://schemas.microsoft.com/office/drawing/2014/main" id="{577CFA1F-3519-497D-7441-9F41DB480B8B}"/>
              </a:ext>
            </a:extLst>
          </p:cNvPr>
          <p:cNvPicPr>
            <a:picLocks noChangeAspect="1"/>
          </p:cNvPicPr>
          <p:nvPr/>
        </p:nvPicPr>
        <p:blipFill rotWithShape="1">
          <a:blip r:embed="rId3"/>
          <a:srcRect t="7310"/>
          <a:stretch/>
        </p:blipFill>
        <p:spPr>
          <a:xfrm>
            <a:off x="2342685" y="2498653"/>
            <a:ext cx="7506629" cy="380141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4113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boosters which have carried the maximum payload mass were queried. A subquery was needed to find the maximum payload first.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A screenshot of a computer&#10;&#10;Description automatically generated">
            <a:extLst>
              <a:ext uri="{FF2B5EF4-FFF2-40B4-BE49-F238E27FC236}">
                <a16:creationId xmlns:a16="http://schemas.microsoft.com/office/drawing/2014/main" id="{468CC73A-050A-B8FE-D3D1-ECD5AB39B26E}"/>
              </a:ext>
            </a:extLst>
          </p:cNvPr>
          <p:cNvPicPr>
            <a:picLocks noChangeAspect="1"/>
          </p:cNvPicPr>
          <p:nvPr/>
        </p:nvPicPr>
        <p:blipFill>
          <a:blip r:embed="rId3"/>
          <a:stretch>
            <a:fillRect/>
          </a:stretch>
        </p:blipFill>
        <p:spPr>
          <a:xfrm>
            <a:off x="7181385" y="1394836"/>
            <a:ext cx="2349013" cy="50323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38149"/>
            <a:ext cx="11117191" cy="1382749"/>
          </a:xfrm>
          <a:prstGeom prst="rect">
            <a:avLst/>
          </a:prstGeom>
        </p:spPr>
        <p:txBody>
          <a:bodyPr lIns="91440" tIns="45720" rIns="91440" bIns="45720" anchor="t">
            <a:normAutofit fontScale="92500" lnSpcReduction="10000"/>
          </a:bodyPr>
          <a:lstStyle/>
          <a:p>
            <a:pPr>
              <a:lnSpc>
                <a:spcPct val="100000"/>
              </a:lnSpc>
              <a:spcBef>
                <a:spcPts val="1400"/>
              </a:spcBef>
            </a:pPr>
            <a:r>
              <a:rPr lang="en-US" dirty="0">
                <a:solidFill>
                  <a:schemeClr val="accent3">
                    <a:lumMod val="25000"/>
                  </a:schemeClr>
                </a:solidFill>
                <a:latin typeface="Abadi"/>
              </a:rPr>
              <a:t>2015 was a year when the success rate started to increase.</a:t>
            </a:r>
          </a:p>
          <a:p>
            <a:pPr>
              <a:lnSpc>
                <a:spcPct val="100000"/>
              </a:lnSpc>
              <a:spcBef>
                <a:spcPts val="1400"/>
              </a:spcBef>
            </a:pPr>
            <a:r>
              <a:rPr lang="en-US" dirty="0">
                <a:solidFill>
                  <a:schemeClr val="accent3">
                    <a:lumMod val="25000"/>
                  </a:schemeClr>
                </a:solidFill>
                <a:latin typeface="Abadi"/>
              </a:rPr>
              <a:t>There were a couple of failed landing outcomes for a drone ship in the 2015 year which were listed.</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BC7C3277-38F6-6DF5-2476-EBC5FB398E96}"/>
              </a:ext>
            </a:extLst>
          </p:cNvPr>
          <p:cNvPicPr>
            <a:picLocks noChangeAspect="1"/>
          </p:cNvPicPr>
          <p:nvPr/>
        </p:nvPicPr>
        <p:blipFill>
          <a:blip r:embed="rId3"/>
          <a:stretch>
            <a:fillRect/>
          </a:stretch>
        </p:blipFill>
        <p:spPr>
          <a:xfrm>
            <a:off x="2080919" y="2960111"/>
            <a:ext cx="7391400" cy="34671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87315"/>
            <a:ext cx="3244428" cy="47729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 rank of the count of kind of landing outcomes between 2010-06-04 and  2017-03-20 dates were queried in descending order.</a:t>
            </a:r>
          </a:p>
          <a:p>
            <a:pPr>
              <a:lnSpc>
                <a:spcPct val="100000"/>
              </a:lnSpc>
              <a:spcBef>
                <a:spcPts val="1400"/>
              </a:spcBef>
            </a:pPr>
            <a:r>
              <a:rPr lang="en-US" sz="2200" dirty="0">
                <a:solidFill>
                  <a:schemeClr val="accent3">
                    <a:lumMod val="25000"/>
                  </a:schemeClr>
                </a:solidFill>
                <a:latin typeface="Abadi"/>
              </a:rPr>
              <a:t>There was a great number of no attempts of landing during these years.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8042FCA-C32B-D3DF-1B6A-F3932B0F9616}"/>
              </a:ext>
            </a:extLst>
          </p:cNvPr>
          <p:cNvPicPr>
            <a:picLocks noChangeAspect="1"/>
          </p:cNvPicPr>
          <p:nvPr/>
        </p:nvPicPr>
        <p:blipFill>
          <a:blip r:embed="rId3"/>
          <a:stretch>
            <a:fillRect/>
          </a:stretch>
        </p:blipFill>
        <p:spPr>
          <a:xfrm>
            <a:off x="4549697" y="1476952"/>
            <a:ext cx="6258669" cy="484239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4183"/>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can be depicted the launch sites are most close to the Ecuador line inside the USA territory. At the same time close to the cost in both sides of the county.</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Sites</a:t>
            </a:r>
          </a:p>
        </p:txBody>
      </p:sp>
      <p:pic>
        <p:nvPicPr>
          <p:cNvPr id="4" name="Picture 3">
            <a:extLst>
              <a:ext uri="{FF2B5EF4-FFF2-40B4-BE49-F238E27FC236}">
                <a16:creationId xmlns:a16="http://schemas.microsoft.com/office/drawing/2014/main" id="{13DEE2EB-CFA1-AC61-F383-69B05B1F3479}"/>
              </a:ext>
            </a:extLst>
          </p:cNvPr>
          <p:cNvPicPr>
            <a:picLocks noChangeAspect="1"/>
          </p:cNvPicPr>
          <p:nvPr/>
        </p:nvPicPr>
        <p:blipFill>
          <a:blip r:embed="rId3"/>
          <a:stretch>
            <a:fillRect/>
          </a:stretch>
        </p:blipFill>
        <p:spPr>
          <a:xfrm>
            <a:off x="2766376" y="2306805"/>
            <a:ext cx="6659247" cy="40125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992551"/>
            <a:ext cx="9745589"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6">
                    <a:lumMod val="75000"/>
                  </a:schemeClr>
                </a:solidFill>
                <a:latin typeface="Abadi"/>
              </a:rPr>
              <a:t>Green Marker</a:t>
            </a:r>
            <a:r>
              <a:rPr lang="en-US" sz="2200" dirty="0">
                <a:solidFill>
                  <a:schemeClr val="accent3">
                    <a:lumMod val="25000"/>
                  </a:schemeClr>
                </a:solidFill>
                <a:latin typeface="Abadi"/>
              </a:rPr>
              <a:t> shows successful launches and </a:t>
            </a:r>
            <a:r>
              <a:rPr lang="en-US" sz="2200" dirty="0">
                <a:solidFill>
                  <a:srgbClr val="C00000"/>
                </a:solidFill>
                <a:latin typeface="Abadi"/>
              </a:rPr>
              <a:t>Red Marker</a:t>
            </a:r>
            <a:r>
              <a:rPr lang="en-US" sz="2200" dirty="0">
                <a:solidFill>
                  <a:schemeClr val="accent3">
                    <a:lumMod val="25000"/>
                  </a:schemeClr>
                </a:solidFill>
                <a:latin typeface="Abadi"/>
              </a:rPr>
              <a:t> shows failures.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sites with color marker</a:t>
            </a:r>
          </a:p>
        </p:txBody>
      </p:sp>
      <p:pic>
        <p:nvPicPr>
          <p:cNvPr id="2" name="Picture 1">
            <a:extLst>
              <a:ext uri="{FF2B5EF4-FFF2-40B4-BE49-F238E27FC236}">
                <a16:creationId xmlns:a16="http://schemas.microsoft.com/office/drawing/2014/main" id="{0C0C77B0-0F85-90DB-3A87-DE6F521388F3}"/>
              </a:ext>
            </a:extLst>
          </p:cNvPr>
          <p:cNvPicPr>
            <a:picLocks noChangeAspect="1"/>
          </p:cNvPicPr>
          <p:nvPr/>
        </p:nvPicPr>
        <p:blipFill>
          <a:blip r:embed="rId3"/>
          <a:stretch>
            <a:fillRect/>
          </a:stretch>
        </p:blipFill>
        <p:spPr>
          <a:xfrm>
            <a:off x="8832115" y="1514760"/>
            <a:ext cx="2884714" cy="3429000"/>
          </a:xfrm>
          <a:prstGeom prst="rect">
            <a:avLst/>
          </a:prstGeom>
        </p:spPr>
      </p:pic>
      <p:pic>
        <p:nvPicPr>
          <p:cNvPr id="7" name="Picture 6" descr="A screenshot of a map&#10;&#10;Description automatically generated">
            <a:extLst>
              <a:ext uri="{FF2B5EF4-FFF2-40B4-BE49-F238E27FC236}">
                <a16:creationId xmlns:a16="http://schemas.microsoft.com/office/drawing/2014/main" id="{3AB4374D-37E8-9B82-C5AB-FE187ED34752}"/>
              </a:ext>
            </a:extLst>
          </p:cNvPr>
          <p:cNvPicPr>
            <a:picLocks noChangeAspect="1"/>
          </p:cNvPicPr>
          <p:nvPr/>
        </p:nvPicPr>
        <p:blipFill>
          <a:blip r:embed="rId4"/>
          <a:stretch>
            <a:fillRect/>
          </a:stretch>
        </p:blipFill>
        <p:spPr>
          <a:xfrm>
            <a:off x="6195463" y="1965325"/>
            <a:ext cx="2603500" cy="3149600"/>
          </a:xfrm>
          <a:prstGeom prst="rect">
            <a:avLst/>
          </a:prstGeom>
        </p:spPr>
      </p:pic>
      <p:pic>
        <p:nvPicPr>
          <p:cNvPr id="12" name="Picture 11" descr="A screenshot of a map&#10;&#10;Description automatically generated">
            <a:extLst>
              <a:ext uri="{FF2B5EF4-FFF2-40B4-BE49-F238E27FC236}">
                <a16:creationId xmlns:a16="http://schemas.microsoft.com/office/drawing/2014/main" id="{B8717F97-52D7-8682-5268-5D538207B30A}"/>
              </a:ext>
            </a:extLst>
          </p:cNvPr>
          <p:cNvPicPr>
            <a:picLocks noChangeAspect="1"/>
          </p:cNvPicPr>
          <p:nvPr/>
        </p:nvPicPr>
        <p:blipFill>
          <a:blip r:embed="rId5"/>
          <a:stretch>
            <a:fillRect/>
          </a:stretch>
        </p:blipFill>
        <p:spPr>
          <a:xfrm>
            <a:off x="3698859" y="1550657"/>
            <a:ext cx="2397141" cy="2848551"/>
          </a:xfrm>
          <a:prstGeom prst="rect">
            <a:avLst/>
          </a:prstGeom>
        </p:spPr>
      </p:pic>
      <p:pic>
        <p:nvPicPr>
          <p:cNvPr id="15" name="Picture 14">
            <a:extLst>
              <a:ext uri="{FF2B5EF4-FFF2-40B4-BE49-F238E27FC236}">
                <a16:creationId xmlns:a16="http://schemas.microsoft.com/office/drawing/2014/main" id="{8245144A-2044-3AF9-3951-C03DD4FB0A39}"/>
              </a:ext>
            </a:extLst>
          </p:cNvPr>
          <p:cNvPicPr>
            <a:picLocks noChangeAspect="1"/>
          </p:cNvPicPr>
          <p:nvPr/>
        </p:nvPicPr>
        <p:blipFill>
          <a:blip r:embed="rId6"/>
          <a:stretch>
            <a:fillRect/>
          </a:stretch>
        </p:blipFill>
        <p:spPr>
          <a:xfrm>
            <a:off x="475171" y="2065604"/>
            <a:ext cx="2884714" cy="2726792"/>
          </a:xfrm>
          <a:prstGeom prst="rect">
            <a:avLst/>
          </a:prstGeom>
        </p:spPr>
      </p:pic>
      <p:sp>
        <p:nvSpPr>
          <p:cNvPr id="18" name="Rectangle 17">
            <a:extLst>
              <a:ext uri="{FF2B5EF4-FFF2-40B4-BE49-F238E27FC236}">
                <a16:creationId xmlns:a16="http://schemas.microsoft.com/office/drawing/2014/main" id="{233DC5FF-7B8F-8030-D4E6-5C573D8E1B58}"/>
              </a:ext>
            </a:extLst>
          </p:cNvPr>
          <p:cNvSpPr/>
          <p:nvPr/>
        </p:nvSpPr>
        <p:spPr>
          <a:xfrm>
            <a:off x="322062" y="1442347"/>
            <a:ext cx="3211027" cy="443581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9" name="Rectangle 18">
            <a:extLst>
              <a:ext uri="{FF2B5EF4-FFF2-40B4-BE49-F238E27FC236}">
                <a16:creationId xmlns:a16="http://schemas.microsoft.com/office/drawing/2014/main" id="{3C44468C-CC58-3FF1-7423-D8ED733488A4}"/>
              </a:ext>
            </a:extLst>
          </p:cNvPr>
          <p:cNvSpPr/>
          <p:nvPr/>
        </p:nvSpPr>
        <p:spPr>
          <a:xfrm>
            <a:off x="3632552" y="1425836"/>
            <a:ext cx="8204232" cy="445232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20" name="TextBox 19">
            <a:extLst>
              <a:ext uri="{FF2B5EF4-FFF2-40B4-BE49-F238E27FC236}">
                <a16:creationId xmlns:a16="http://schemas.microsoft.com/office/drawing/2014/main" id="{678837A5-DDEB-C327-C16A-5AD4AA46C1C4}"/>
              </a:ext>
            </a:extLst>
          </p:cNvPr>
          <p:cNvSpPr txBox="1"/>
          <p:nvPr/>
        </p:nvSpPr>
        <p:spPr>
          <a:xfrm>
            <a:off x="328591" y="5374889"/>
            <a:ext cx="3177873" cy="369332"/>
          </a:xfrm>
          <a:prstGeom prst="rect">
            <a:avLst/>
          </a:prstGeom>
          <a:noFill/>
        </p:spPr>
        <p:txBody>
          <a:bodyPr wrap="square" rtlCol="0">
            <a:spAutoFit/>
          </a:bodyPr>
          <a:lstStyle/>
          <a:p>
            <a:pPr algn="ctr"/>
            <a:r>
              <a:rPr lang="en-AR" dirty="0"/>
              <a:t>California Launch Site</a:t>
            </a:r>
          </a:p>
        </p:txBody>
      </p:sp>
      <p:sp>
        <p:nvSpPr>
          <p:cNvPr id="21" name="TextBox 20">
            <a:extLst>
              <a:ext uri="{FF2B5EF4-FFF2-40B4-BE49-F238E27FC236}">
                <a16:creationId xmlns:a16="http://schemas.microsoft.com/office/drawing/2014/main" id="{9C18F832-F861-B171-0F51-398D2E74CE62}"/>
              </a:ext>
            </a:extLst>
          </p:cNvPr>
          <p:cNvSpPr txBox="1"/>
          <p:nvPr/>
        </p:nvSpPr>
        <p:spPr>
          <a:xfrm>
            <a:off x="3698859" y="5374889"/>
            <a:ext cx="8137925" cy="369332"/>
          </a:xfrm>
          <a:prstGeom prst="rect">
            <a:avLst/>
          </a:prstGeom>
          <a:noFill/>
        </p:spPr>
        <p:txBody>
          <a:bodyPr wrap="square" rtlCol="0">
            <a:spAutoFit/>
          </a:bodyPr>
          <a:lstStyle/>
          <a:p>
            <a:pPr algn="ctr"/>
            <a:r>
              <a:rPr lang="en-AR" dirty="0"/>
              <a:t>Florida Launch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65534"/>
            <a:ext cx="6800707" cy="173831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was taken as a reference to a launch site with the highest number of launches.</a:t>
            </a:r>
          </a:p>
          <a:p>
            <a:pPr>
              <a:lnSpc>
                <a:spcPct val="100000"/>
              </a:lnSpc>
              <a:spcBef>
                <a:spcPts val="1400"/>
              </a:spcBef>
            </a:pPr>
            <a:r>
              <a:rPr lang="en-US" sz="2200" dirty="0">
                <a:solidFill>
                  <a:schemeClr val="accent3">
                    <a:lumMod val="25000"/>
                  </a:schemeClr>
                </a:solidFill>
                <a:latin typeface="Abadi"/>
              </a:rPr>
              <a:t>The close railways, highways, and cities are more than 20km far away.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Picture 5" descr="A map with a red line&#10;&#10;Description automatically generated">
            <a:extLst>
              <a:ext uri="{FF2B5EF4-FFF2-40B4-BE49-F238E27FC236}">
                <a16:creationId xmlns:a16="http://schemas.microsoft.com/office/drawing/2014/main" id="{F694F91A-A352-B569-662A-6E4105E7D407}"/>
              </a:ext>
            </a:extLst>
          </p:cNvPr>
          <p:cNvPicPr>
            <a:picLocks noChangeAspect="1"/>
          </p:cNvPicPr>
          <p:nvPr/>
        </p:nvPicPr>
        <p:blipFill>
          <a:blip r:embed="rId3"/>
          <a:stretch>
            <a:fillRect/>
          </a:stretch>
        </p:blipFill>
        <p:spPr>
          <a:xfrm>
            <a:off x="770010" y="3056153"/>
            <a:ext cx="8597828" cy="3557388"/>
          </a:xfrm>
          <a:prstGeom prst="rect">
            <a:avLst/>
          </a:prstGeom>
        </p:spPr>
      </p:pic>
      <p:pic>
        <p:nvPicPr>
          <p:cNvPr id="11" name="Picture 10" descr="A map with a blue line&#10;&#10;Description automatically generated">
            <a:extLst>
              <a:ext uri="{FF2B5EF4-FFF2-40B4-BE49-F238E27FC236}">
                <a16:creationId xmlns:a16="http://schemas.microsoft.com/office/drawing/2014/main" id="{FEACF91B-B1FD-B686-C14B-AE3EBA40EA0E}"/>
              </a:ext>
            </a:extLst>
          </p:cNvPr>
          <p:cNvPicPr>
            <a:picLocks noChangeAspect="1"/>
          </p:cNvPicPr>
          <p:nvPr/>
        </p:nvPicPr>
        <p:blipFill>
          <a:blip r:embed="rId4"/>
          <a:stretch>
            <a:fillRect/>
          </a:stretch>
        </p:blipFill>
        <p:spPr>
          <a:xfrm>
            <a:off x="7570717" y="1394144"/>
            <a:ext cx="4227273" cy="1999728"/>
          </a:xfrm>
          <a:prstGeom prst="rect">
            <a:avLst/>
          </a:prstGeom>
        </p:spPr>
      </p:pic>
      <p:sp>
        <p:nvSpPr>
          <p:cNvPr id="12" name="TextBox 11">
            <a:extLst>
              <a:ext uri="{FF2B5EF4-FFF2-40B4-BE49-F238E27FC236}">
                <a16:creationId xmlns:a16="http://schemas.microsoft.com/office/drawing/2014/main" id="{32C49A82-B20A-706A-1958-974237D51ED2}"/>
              </a:ext>
            </a:extLst>
          </p:cNvPr>
          <p:cNvSpPr txBox="1"/>
          <p:nvPr/>
        </p:nvSpPr>
        <p:spPr>
          <a:xfrm>
            <a:off x="9408717" y="3700318"/>
            <a:ext cx="2389273" cy="923330"/>
          </a:xfrm>
          <a:prstGeom prst="rect">
            <a:avLst/>
          </a:prstGeom>
          <a:noFill/>
        </p:spPr>
        <p:txBody>
          <a:bodyPr wrap="square" rtlCol="0">
            <a:spAutoFit/>
          </a:bodyPr>
          <a:lstStyle/>
          <a:p>
            <a:r>
              <a:rPr lang="en-AR" dirty="0"/>
              <a:t>Meanwhile, the cost line is 0,93</a:t>
            </a:r>
            <a:r>
              <a:rPr lang="en-US" dirty="0"/>
              <a:t> k</a:t>
            </a:r>
            <a:r>
              <a:rPr lang="en-AR" dirty="0"/>
              <a:t>m far away.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9" name="Picture 8">
            <a:extLst>
              <a:ext uri="{FF2B5EF4-FFF2-40B4-BE49-F238E27FC236}">
                <a16:creationId xmlns:a16="http://schemas.microsoft.com/office/drawing/2014/main" id="{1E5C4393-376A-CC9D-33DD-0C9EB4A91531}"/>
              </a:ext>
            </a:extLst>
          </p:cNvPr>
          <p:cNvPicPr>
            <a:picLocks noChangeAspect="1"/>
          </p:cNvPicPr>
          <p:nvPr/>
        </p:nvPicPr>
        <p:blipFill>
          <a:blip r:embed="rId3"/>
          <a:stretch>
            <a:fillRect/>
          </a:stretch>
        </p:blipFill>
        <p:spPr>
          <a:xfrm>
            <a:off x="1150556" y="1552749"/>
            <a:ext cx="9398911" cy="4870344"/>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00811" y="3688292"/>
            <a:ext cx="3497189" cy="249237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from all the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25"/>
            <a:ext cx="10530114" cy="44534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The project aims to predict if the Falcon 9 first stage will successfully land.</a:t>
            </a:r>
          </a:p>
          <a:p>
            <a:pPr lvl="1">
              <a:spcBef>
                <a:spcPts val="1400"/>
              </a:spcBef>
            </a:pPr>
            <a:r>
              <a:rPr lang="en-US" sz="1800" dirty="0">
                <a:solidFill>
                  <a:schemeClr val="accent3">
                    <a:lumMod val="25000"/>
                  </a:schemeClr>
                </a:solidFill>
                <a:latin typeface="Abadi" panose="020B0604020104020204" pitchFamily="34" charset="0"/>
              </a:rPr>
              <a:t>Falcon 9 rocket launch cost 62 million dollars when other providers cost upward of 165 million dollars each.</a:t>
            </a:r>
          </a:p>
          <a:p>
            <a:pPr lvl="1">
              <a:spcBef>
                <a:spcPts val="1400"/>
              </a:spcBef>
            </a:pPr>
            <a:r>
              <a:rPr lang="en-US" sz="1800" dirty="0">
                <a:solidFill>
                  <a:schemeClr val="accent3">
                    <a:lumMod val="25000"/>
                  </a:schemeClr>
                </a:solidFill>
                <a:latin typeface="Abadi" panose="020B0604020104020204" pitchFamily="34" charset="0"/>
              </a:rPr>
              <a:t>The price difference is explained by the fact that SpaceX can reuse the first stage.</a:t>
            </a:r>
          </a:p>
          <a:p>
            <a:pPr lvl="1">
              <a:spcBef>
                <a:spcPts val="1400"/>
              </a:spcBef>
            </a:pPr>
            <a:r>
              <a:rPr lang="en-US" sz="1800" dirty="0">
                <a:solidFill>
                  <a:schemeClr val="accent3">
                    <a:lumMod val="25000"/>
                  </a:schemeClr>
                </a:solidFill>
                <a:latin typeface="Abadi" panose="020B0604020104020204" pitchFamily="34" charset="0"/>
              </a:rPr>
              <a:t>By determining if the stage will land, It is possible to determine the cost of a launch.</a:t>
            </a:r>
          </a:p>
          <a:p>
            <a:pPr lvl="1">
              <a:spcBef>
                <a:spcPts val="1400"/>
              </a:spcBef>
            </a:pPr>
            <a:r>
              <a:rPr lang="en-US" sz="1800" dirty="0">
                <a:solidFill>
                  <a:schemeClr val="accent3">
                    <a:lumMod val="25000"/>
                  </a:schemeClr>
                </a:solidFill>
                <a:latin typeface="Abadi" panose="020B0604020104020204" pitchFamily="34" charset="0"/>
              </a:rPr>
              <a:t>This information is interesting for another company if it wants to compete with SpaceX for a rocket launch.</a:t>
            </a:r>
          </a:p>
          <a:p>
            <a:pPr>
              <a:spcBef>
                <a:spcPts val="1400"/>
              </a:spcBef>
            </a:pPr>
            <a:r>
              <a:rPr lang="en-US" sz="2200" dirty="0">
                <a:solidFill>
                  <a:schemeClr val="accent3">
                    <a:lumMod val="25000"/>
                  </a:schemeClr>
                </a:solidFill>
                <a:latin typeface="Abadi" panose="020B0604020104020204" pitchFamily="34" charset="0"/>
              </a:rPr>
              <a:t>Problem to be solved</a:t>
            </a:r>
          </a:p>
          <a:p>
            <a:pPr lvl="1">
              <a:spcBef>
                <a:spcPts val="1400"/>
              </a:spcBef>
            </a:pPr>
            <a:r>
              <a:rPr lang="en-US" sz="1800" dirty="0">
                <a:solidFill>
                  <a:schemeClr val="accent3">
                    <a:lumMod val="25000"/>
                  </a:schemeClr>
                </a:solidFill>
                <a:latin typeface="Abadi" panose="020B0604020104020204" pitchFamily="34" charset="0"/>
              </a:rPr>
              <a:t>Identification of factors that influence the landing outcome.</a:t>
            </a:r>
          </a:p>
          <a:p>
            <a:pPr lvl="1">
              <a:spcBef>
                <a:spcPts val="1400"/>
              </a:spcBef>
            </a:pPr>
            <a:r>
              <a:rPr lang="en-US" sz="1800" dirty="0">
                <a:solidFill>
                  <a:schemeClr val="accent3">
                    <a:lumMod val="25000"/>
                  </a:schemeClr>
                </a:solidFill>
                <a:latin typeface="Abadi" panose="020B0604020104020204" pitchFamily="34" charset="0"/>
              </a:rPr>
              <a:t>Find the relationship between variables and how they affect the outcome.</a:t>
            </a:r>
          </a:p>
          <a:p>
            <a:pPr lvl="1">
              <a:spcBef>
                <a:spcPts val="1400"/>
              </a:spcBef>
            </a:pPr>
            <a:r>
              <a:rPr lang="en-US" sz="1800" dirty="0">
                <a:solidFill>
                  <a:schemeClr val="accent3">
                    <a:lumMod val="25000"/>
                  </a:schemeClr>
                </a:solidFill>
                <a:latin typeface="Abadi" panose="020B0604020104020204" pitchFamily="34" charset="0"/>
              </a:rPr>
              <a:t>Increase the probability of landing success by finding the best condition needed.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86944"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Launch-success ratio for KSC LC-39A</a:t>
            </a:r>
          </a:p>
        </p:txBody>
      </p:sp>
      <p:pic>
        <p:nvPicPr>
          <p:cNvPr id="2" name="Picture 1">
            <a:extLst>
              <a:ext uri="{FF2B5EF4-FFF2-40B4-BE49-F238E27FC236}">
                <a16:creationId xmlns:a16="http://schemas.microsoft.com/office/drawing/2014/main" id="{058A8F43-0B00-AC5F-9175-7133BEF19679}"/>
              </a:ext>
            </a:extLst>
          </p:cNvPr>
          <p:cNvPicPr>
            <a:picLocks noChangeAspect="1"/>
          </p:cNvPicPr>
          <p:nvPr/>
        </p:nvPicPr>
        <p:blipFill>
          <a:blip r:embed="rId3"/>
          <a:stretch>
            <a:fillRect/>
          </a:stretch>
        </p:blipFill>
        <p:spPr>
          <a:xfrm>
            <a:off x="1746257" y="1533249"/>
            <a:ext cx="8699485" cy="469314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29758" y="3951645"/>
            <a:ext cx="4062116" cy="1244642"/>
          </a:xfrm>
          <a:prstGeom prst="rect">
            <a:avLst/>
          </a:prstGeom>
        </p:spPr>
        <p:txBody>
          <a:bodyPr lIns="91440" tIns="45720" rIns="91440" bIns="45720" anchor="t">
            <a:normAutofit fontScale="77500" lnSpcReduction="20000"/>
          </a:bodyPr>
          <a:lstStyle/>
          <a:p>
            <a:r>
              <a:rPr lang="en-US" dirty="0"/>
              <a:t>KSC LC-39 who has the highest percentage of success, achieved a 76,9% success rate while getting a 23.1% failure rate.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89383" y="1651791"/>
            <a:ext cx="9576098" cy="7866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Can be depicted that low-weight payloads have a success rate higher than heavy-weight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Payload</a:t>
            </a:r>
          </a:p>
        </p:txBody>
      </p:sp>
      <p:pic>
        <p:nvPicPr>
          <p:cNvPr id="7" name="Picture 6" descr="A graph with colorful circles&#10;&#10;Description automatically generated">
            <a:extLst>
              <a:ext uri="{FF2B5EF4-FFF2-40B4-BE49-F238E27FC236}">
                <a16:creationId xmlns:a16="http://schemas.microsoft.com/office/drawing/2014/main" id="{7E44BDB6-B3B1-A49F-59AA-FE1CC3B9CEAF}"/>
              </a:ext>
            </a:extLst>
          </p:cNvPr>
          <p:cNvPicPr>
            <a:picLocks noChangeAspect="1"/>
          </p:cNvPicPr>
          <p:nvPr/>
        </p:nvPicPr>
        <p:blipFill>
          <a:blip r:embed="rId3"/>
          <a:stretch>
            <a:fillRect/>
          </a:stretch>
        </p:blipFill>
        <p:spPr>
          <a:xfrm>
            <a:off x="424932" y="2560429"/>
            <a:ext cx="5652500" cy="2998800"/>
          </a:xfrm>
          <a:prstGeom prst="rect">
            <a:avLst/>
          </a:prstGeom>
        </p:spPr>
      </p:pic>
      <p:pic>
        <p:nvPicPr>
          <p:cNvPr id="8" name="Picture 7">
            <a:extLst>
              <a:ext uri="{FF2B5EF4-FFF2-40B4-BE49-F238E27FC236}">
                <a16:creationId xmlns:a16="http://schemas.microsoft.com/office/drawing/2014/main" id="{BBC59F92-1E16-7CFA-B01F-023EA1DD1B40}"/>
              </a:ext>
            </a:extLst>
          </p:cNvPr>
          <p:cNvPicPr>
            <a:picLocks noChangeAspect="1"/>
          </p:cNvPicPr>
          <p:nvPr/>
        </p:nvPicPr>
        <p:blipFill>
          <a:blip r:embed="rId4"/>
          <a:stretch>
            <a:fillRect/>
          </a:stretch>
        </p:blipFill>
        <p:spPr>
          <a:xfrm>
            <a:off x="6224016" y="2562271"/>
            <a:ext cx="5570816" cy="2996958"/>
          </a:xfrm>
          <a:prstGeom prst="rect">
            <a:avLst/>
          </a:prstGeom>
        </p:spPr>
      </p:pic>
      <p:sp>
        <p:nvSpPr>
          <p:cNvPr id="9" name="TextBox 8">
            <a:extLst>
              <a:ext uri="{FF2B5EF4-FFF2-40B4-BE49-F238E27FC236}">
                <a16:creationId xmlns:a16="http://schemas.microsoft.com/office/drawing/2014/main" id="{DC1FF7EB-65E2-36F5-3791-57C6D21FA7C0}"/>
              </a:ext>
            </a:extLst>
          </p:cNvPr>
          <p:cNvSpPr txBox="1"/>
          <p:nvPr/>
        </p:nvSpPr>
        <p:spPr>
          <a:xfrm>
            <a:off x="1447835" y="5665190"/>
            <a:ext cx="3606693" cy="369332"/>
          </a:xfrm>
          <a:prstGeom prst="rect">
            <a:avLst/>
          </a:prstGeom>
          <a:noFill/>
        </p:spPr>
        <p:txBody>
          <a:bodyPr wrap="none" rtlCol="0">
            <a:spAutoFit/>
          </a:bodyPr>
          <a:lstStyle/>
          <a:p>
            <a:r>
              <a:rPr lang="en-AR" b="1" dirty="0"/>
              <a:t>Low-weight Payload (0kg – 5.000kg)</a:t>
            </a:r>
          </a:p>
        </p:txBody>
      </p:sp>
      <p:sp>
        <p:nvSpPr>
          <p:cNvPr id="10" name="TextBox 9">
            <a:extLst>
              <a:ext uri="{FF2B5EF4-FFF2-40B4-BE49-F238E27FC236}">
                <a16:creationId xmlns:a16="http://schemas.microsoft.com/office/drawing/2014/main" id="{F4D80784-963E-934C-8DEE-85D890507786}"/>
              </a:ext>
            </a:extLst>
          </p:cNvPr>
          <p:cNvSpPr txBox="1"/>
          <p:nvPr/>
        </p:nvSpPr>
        <p:spPr>
          <a:xfrm>
            <a:off x="6941882" y="5664179"/>
            <a:ext cx="4183646" cy="369332"/>
          </a:xfrm>
          <a:prstGeom prst="rect">
            <a:avLst/>
          </a:prstGeom>
          <a:noFill/>
        </p:spPr>
        <p:txBody>
          <a:bodyPr wrap="none" rtlCol="0">
            <a:spAutoFit/>
          </a:bodyPr>
          <a:lstStyle/>
          <a:p>
            <a:r>
              <a:rPr lang="en-AR" b="1" dirty="0"/>
              <a:t>Heavy-weight Payload (5.000kg-10.000kg)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84310" y="1650842"/>
            <a:ext cx="8158090" cy="1638458"/>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For different models, the accuracy was scored :</a:t>
            </a:r>
          </a:p>
          <a:p>
            <a:pPr lvl="1">
              <a:lnSpc>
                <a:spcPct val="100000"/>
              </a:lnSpc>
              <a:spcBef>
                <a:spcPts val="1400"/>
              </a:spcBef>
            </a:pPr>
            <a:r>
              <a:rPr lang="en-US" sz="1800" dirty="0" err="1">
                <a:solidFill>
                  <a:schemeClr val="accent3">
                    <a:lumMod val="25000"/>
                  </a:schemeClr>
                </a:solidFill>
                <a:latin typeface="Abadi"/>
              </a:rPr>
              <a:t>LogReg</a:t>
            </a:r>
            <a:r>
              <a:rPr lang="en-US" sz="1800" dirty="0">
                <a:solidFill>
                  <a:schemeClr val="accent3">
                    <a:lumMod val="25000"/>
                  </a:schemeClr>
                </a:solidFill>
                <a:latin typeface="Abadi"/>
              </a:rPr>
              <a:t>: </a:t>
            </a:r>
            <a:r>
              <a:rPr lang="en-US" sz="1800" dirty="0">
                <a:solidFill>
                  <a:schemeClr val="accent3">
                    <a:lumMod val="25000"/>
                  </a:schemeClr>
                </a:solidFill>
                <a:latin typeface="Abadi" panose="020B0604020104020204" pitchFamily="34" charset="0"/>
              </a:rPr>
              <a:t>Logistic regression</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SVM: </a:t>
            </a:r>
            <a:r>
              <a:rPr lang="en-US" sz="1800" dirty="0">
                <a:solidFill>
                  <a:schemeClr val="accent3">
                    <a:lumMod val="25000"/>
                  </a:schemeClr>
                </a:solidFill>
                <a:latin typeface="Abadi" panose="020B0604020104020204" pitchFamily="34" charset="0"/>
              </a:rPr>
              <a:t>Support Vector Machine</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Tree: </a:t>
            </a:r>
            <a:r>
              <a:rPr lang="en-US" sz="1800" dirty="0">
                <a:solidFill>
                  <a:schemeClr val="accent3">
                    <a:lumMod val="25000"/>
                  </a:schemeClr>
                </a:solidFill>
                <a:latin typeface="Abadi" panose="020B0604020104020204" pitchFamily="34" charset="0"/>
              </a:rPr>
              <a:t>Decision tree</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KNN: </a:t>
            </a:r>
            <a:r>
              <a:rPr lang="en-US" sz="1800" dirty="0">
                <a:solidFill>
                  <a:schemeClr val="accent3">
                    <a:lumMod val="25000"/>
                  </a:schemeClr>
                </a:solidFill>
                <a:latin typeface="Abadi" panose="020B0604020104020204" pitchFamily="34" charset="0"/>
              </a:rPr>
              <a:t>K-nearest neighbors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a:extLst>
              <a:ext uri="{FF2B5EF4-FFF2-40B4-BE49-F238E27FC236}">
                <a16:creationId xmlns:a16="http://schemas.microsoft.com/office/drawing/2014/main" id="{2FB8FB39-268C-A888-AFA8-A30E8B3C15F4}"/>
              </a:ext>
            </a:extLst>
          </p:cNvPr>
          <p:cNvPicPr>
            <a:picLocks noChangeAspect="1"/>
          </p:cNvPicPr>
          <p:nvPr/>
        </p:nvPicPr>
        <p:blipFill>
          <a:blip r:embed="rId3"/>
          <a:stretch>
            <a:fillRect/>
          </a:stretch>
        </p:blipFill>
        <p:spPr>
          <a:xfrm>
            <a:off x="4150405" y="2686687"/>
            <a:ext cx="7086725" cy="1840708"/>
          </a:xfrm>
          <a:prstGeom prst="rect">
            <a:avLst/>
          </a:prstGeom>
        </p:spPr>
      </p:pic>
      <p:sp>
        <p:nvSpPr>
          <p:cNvPr id="11" name="TextBox 10">
            <a:extLst>
              <a:ext uri="{FF2B5EF4-FFF2-40B4-BE49-F238E27FC236}">
                <a16:creationId xmlns:a16="http://schemas.microsoft.com/office/drawing/2014/main" id="{E9CA2498-CCBF-81A7-5011-EE7404EB079D}"/>
              </a:ext>
            </a:extLst>
          </p:cNvPr>
          <p:cNvSpPr txBox="1"/>
          <p:nvPr/>
        </p:nvSpPr>
        <p:spPr>
          <a:xfrm>
            <a:off x="1270000" y="4729669"/>
            <a:ext cx="5459251" cy="646331"/>
          </a:xfrm>
          <a:prstGeom prst="rect">
            <a:avLst/>
          </a:prstGeom>
          <a:noFill/>
        </p:spPr>
        <p:txBody>
          <a:bodyPr wrap="none" rtlCol="0">
            <a:spAutoFit/>
          </a:bodyPr>
          <a:lstStyle/>
          <a:p>
            <a:r>
              <a:rPr lang="en-AR" dirty="0"/>
              <a:t>All the performed methods were similar.</a:t>
            </a:r>
          </a:p>
          <a:p>
            <a:r>
              <a:rPr lang="en-AR" dirty="0"/>
              <a:t>The prefer</a:t>
            </a:r>
            <a:r>
              <a:rPr lang="en-US" dirty="0"/>
              <a:t>r</a:t>
            </a:r>
            <a:r>
              <a:rPr lang="en-AR" dirty="0"/>
              <a:t>ed to keep working in the fut</a:t>
            </a:r>
            <a:r>
              <a:rPr lang="en-US" dirty="0"/>
              <a:t>u</a:t>
            </a:r>
            <a:r>
              <a:rPr lang="en-AR" dirty="0"/>
              <a:t>re is the KNN:</a:t>
            </a:r>
          </a:p>
        </p:txBody>
      </p:sp>
      <p:pic>
        <p:nvPicPr>
          <p:cNvPr id="12" name="Picture 11">
            <a:extLst>
              <a:ext uri="{FF2B5EF4-FFF2-40B4-BE49-F238E27FC236}">
                <a16:creationId xmlns:a16="http://schemas.microsoft.com/office/drawing/2014/main" id="{592F413C-0C31-4203-0BA5-F9F70FEF9BAD}"/>
              </a:ext>
            </a:extLst>
          </p:cNvPr>
          <p:cNvPicPr>
            <a:picLocks noChangeAspect="1"/>
          </p:cNvPicPr>
          <p:nvPr/>
        </p:nvPicPr>
        <p:blipFill>
          <a:blip r:embed="rId4"/>
          <a:stretch>
            <a:fillRect/>
          </a:stretch>
        </p:blipFill>
        <p:spPr>
          <a:xfrm>
            <a:off x="2165349" y="5388700"/>
            <a:ext cx="7211537" cy="26114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41903" y="1550312"/>
            <a:ext cx="4437652" cy="2402959"/>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accuracy tests were similar, the confusion matrices were also similar except for the decision tree which had some problems.</a:t>
            </a:r>
          </a:p>
          <a:p>
            <a:pPr>
              <a:lnSpc>
                <a:spcPct val="100000"/>
              </a:lnSpc>
              <a:spcBef>
                <a:spcPts val="1400"/>
              </a:spcBef>
            </a:pPr>
            <a:r>
              <a:rPr lang="en-US" sz="2200" dirty="0">
                <a:solidFill>
                  <a:schemeClr val="accent3">
                    <a:lumMod val="25000"/>
                  </a:schemeClr>
                </a:solidFill>
                <a:latin typeface="Abadi" panose="020B0604020104020204" pitchFamily="34" charset="0"/>
              </a:rPr>
              <a:t>The biggest problem of these models is these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2267D53D-3175-4BF1-AB74-76712D533F0F}"/>
              </a:ext>
            </a:extLst>
          </p:cNvPr>
          <p:cNvPicPr>
            <a:picLocks noChangeAspect="1"/>
          </p:cNvPicPr>
          <p:nvPr/>
        </p:nvPicPr>
        <p:blipFill>
          <a:blip r:embed="rId3"/>
          <a:stretch>
            <a:fillRect/>
          </a:stretch>
        </p:blipFill>
        <p:spPr>
          <a:xfrm>
            <a:off x="1110875" y="1834362"/>
            <a:ext cx="2555993" cy="2118909"/>
          </a:xfrm>
          <a:prstGeom prst="rect">
            <a:avLst/>
          </a:prstGeom>
        </p:spPr>
      </p:pic>
      <p:sp>
        <p:nvSpPr>
          <p:cNvPr id="10" name="TextBox 9">
            <a:extLst>
              <a:ext uri="{FF2B5EF4-FFF2-40B4-BE49-F238E27FC236}">
                <a16:creationId xmlns:a16="http://schemas.microsoft.com/office/drawing/2014/main" id="{8D4643ED-C989-9624-ED3A-915A948BD826}"/>
              </a:ext>
            </a:extLst>
          </p:cNvPr>
          <p:cNvSpPr txBox="1"/>
          <p:nvPr/>
        </p:nvSpPr>
        <p:spPr>
          <a:xfrm>
            <a:off x="743054" y="1573217"/>
            <a:ext cx="2772354"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panose="020B0604020104020204" pitchFamily="34" charset="0"/>
              </a:rPr>
              <a:t>Logistic regression</a:t>
            </a:r>
            <a:endParaRPr lang="en-US" sz="1200" dirty="0">
              <a:solidFill>
                <a:schemeClr val="accent3">
                  <a:lumMod val="25000"/>
                </a:schemeClr>
              </a:solidFill>
              <a:latin typeface="Abadi"/>
            </a:endParaRPr>
          </a:p>
        </p:txBody>
      </p:sp>
      <p:sp>
        <p:nvSpPr>
          <p:cNvPr id="12" name="TextBox 11">
            <a:extLst>
              <a:ext uri="{FF2B5EF4-FFF2-40B4-BE49-F238E27FC236}">
                <a16:creationId xmlns:a16="http://schemas.microsoft.com/office/drawing/2014/main" id="{9EF5A2E5-39AF-C777-DF1E-EBFEE05F8E0B}"/>
              </a:ext>
            </a:extLst>
          </p:cNvPr>
          <p:cNvSpPr txBox="1"/>
          <p:nvPr/>
        </p:nvSpPr>
        <p:spPr>
          <a:xfrm>
            <a:off x="3996129" y="1573359"/>
            <a:ext cx="2772354"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panose="020B0604020104020204" pitchFamily="34" charset="0"/>
              </a:rPr>
              <a:t>Support Vector Machine</a:t>
            </a:r>
            <a:endParaRPr lang="en-US" sz="1200" dirty="0">
              <a:solidFill>
                <a:schemeClr val="accent3">
                  <a:lumMod val="25000"/>
                </a:schemeClr>
              </a:solidFill>
              <a:latin typeface="Abadi"/>
            </a:endParaRPr>
          </a:p>
        </p:txBody>
      </p:sp>
      <p:sp>
        <p:nvSpPr>
          <p:cNvPr id="14" name="TextBox 13">
            <a:extLst>
              <a:ext uri="{FF2B5EF4-FFF2-40B4-BE49-F238E27FC236}">
                <a16:creationId xmlns:a16="http://schemas.microsoft.com/office/drawing/2014/main" id="{ACBF9D4B-B865-D962-1961-352C3608A221}"/>
              </a:ext>
            </a:extLst>
          </p:cNvPr>
          <p:cNvSpPr txBox="1"/>
          <p:nvPr/>
        </p:nvSpPr>
        <p:spPr>
          <a:xfrm>
            <a:off x="820761" y="4065942"/>
            <a:ext cx="2903108"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panose="020B0604020104020204" pitchFamily="34" charset="0"/>
              </a:rPr>
              <a:t>Decision Tree</a:t>
            </a:r>
            <a:endParaRPr lang="en-US" sz="1200" dirty="0">
              <a:solidFill>
                <a:schemeClr val="accent3">
                  <a:lumMod val="25000"/>
                </a:schemeClr>
              </a:solidFill>
              <a:latin typeface="Abadi"/>
            </a:endParaRPr>
          </a:p>
        </p:txBody>
      </p:sp>
      <p:sp>
        <p:nvSpPr>
          <p:cNvPr id="16" name="TextBox 15">
            <a:extLst>
              <a:ext uri="{FF2B5EF4-FFF2-40B4-BE49-F238E27FC236}">
                <a16:creationId xmlns:a16="http://schemas.microsoft.com/office/drawing/2014/main" id="{63182394-36AE-4955-7636-4FB1041D7E7C}"/>
              </a:ext>
            </a:extLst>
          </p:cNvPr>
          <p:cNvSpPr txBox="1"/>
          <p:nvPr/>
        </p:nvSpPr>
        <p:spPr>
          <a:xfrm>
            <a:off x="4104309" y="4052522"/>
            <a:ext cx="2772354"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a:rPr>
              <a:t>KNN: </a:t>
            </a:r>
            <a:r>
              <a:rPr lang="en-US" sz="1200" dirty="0">
                <a:solidFill>
                  <a:schemeClr val="accent3">
                    <a:lumMod val="25000"/>
                  </a:schemeClr>
                </a:solidFill>
                <a:latin typeface="Abadi" panose="020B0604020104020204" pitchFamily="34" charset="0"/>
              </a:rPr>
              <a:t>K-nearest neighbors</a:t>
            </a:r>
          </a:p>
        </p:txBody>
      </p:sp>
      <p:pic>
        <p:nvPicPr>
          <p:cNvPr id="17" name="Picture 16">
            <a:extLst>
              <a:ext uri="{FF2B5EF4-FFF2-40B4-BE49-F238E27FC236}">
                <a16:creationId xmlns:a16="http://schemas.microsoft.com/office/drawing/2014/main" id="{49359E1F-45D9-AA62-0280-B1583D3D0A3A}"/>
              </a:ext>
            </a:extLst>
          </p:cNvPr>
          <p:cNvPicPr>
            <a:picLocks noChangeAspect="1"/>
          </p:cNvPicPr>
          <p:nvPr/>
        </p:nvPicPr>
        <p:blipFill>
          <a:blip r:embed="rId4"/>
          <a:stretch>
            <a:fillRect/>
          </a:stretch>
        </p:blipFill>
        <p:spPr>
          <a:xfrm>
            <a:off x="4212490" y="1797706"/>
            <a:ext cx="2555993" cy="2192219"/>
          </a:xfrm>
          <a:prstGeom prst="rect">
            <a:avLst/>
          </a:prstGeom>
        </p:spPr>
      </p:pic>
      <p:pic>
        <p:nvPicPr>
          <p:cNvPr id="20" name="Picture 19" descr="A diagram of different colors&#10;&#10;Description automatically generated">
            <a:extLst>
              <a:ext uri="{FF2B5EF4-FFF2-40B4-BE49-F238E27FC236}">
                <a16:creationId xmlns:a16="http://schemas.microsoft.com/office/drawing/2014/main" id="{F47BBD5E-A780-0F4B-2CF6-ADACDCFDEA72}"/>
              </a:ext>
            </a:extLst>
          </p:cNvPr>
          <p:cNvPicPr>
            <a:picLocks noChangeAspect="1"/>
          </p:cNvPicPr>
          <p:nvPr/>
        </p:nvPicPr>
        <p:blipFill>
          <a:blip r:embed="rId5"/>
          <a:stretch>
            <a:fillRect/>
          </a:stretch>
        </p:blipFill>
        <p:spPr>
          <a:xfrm>
            <a:off x="1029223" y="4329521"/>
            <a:ext cx="2486185" cy="2053405"/>
          </a:xfrm>
          <a:prstGeom prst="rect">
            <a:avLst/>
          </a:prstGeom>
        </p:spPr>
      </p:pic>
      <p:pic>
        <p:nvPicPr>
          <p:cNvPr id="22" name="Picture 21" descr="A diagram of different colors&#10;&#10;Description automatically generated">
            <a:extLst>
              <a:ext uri="{FF2B5EF4-FFF2-40B4-BE49-F238E27FC236}">
                <a16:creationId xmlns:a16="http://schemas.microsoft.com/office/drawing/2014/main" id="{0EC0C203-8069-C3CB-6308-982A3161B1C2}"/>
              </a:ext>
            </a:extLst>
          </p:cNvPr>
          <p:cNvPicPr>
            <a:picLocks noChangeAspect="1"/>
          </p:cNvPicPr>
          <p:nvPr/>
        </p:nvPicPr>
        <p:blipFill>
          <a:blip r:embed="rId5"/>
          <a:stretch>
            <a:fillRect/>
          </a:stretch>
        </p:blipFill>
        <p:spPr>
          <a:xfrm>
            <a:off x="4282298" y="4342941"/>
            <a:ext cx="2486185" cy="2053405"/>
          </a:xfrm>
          <a:prstGeom prst="rect">
            <a:avLst/>
          </a:prstGeom>
        </p:spPr>
      </p:pic>
      <p:pic>
        <p:nvPicPr>
          <p:cNvPr id="23" name="Picture 22">
            <a:extLst>
              <a:ext uri="{FF2B5EF4-FFF2-40B4-BE49-F238E27FC236}">
                <a16:creationId xmlns:a16="http://schemas.microsoft.com/office/drawing/2014/main" id="{87F40882-27EF-AACD-0C4B-60F9E61CD515}"/>
              </a:ext>
            </a:extLst>
          </p:cNvPr>
          <p:cNvPicPr>
            <a:picLocks noChangeAspect="1"/>
          </p:cNvPicPr>
          <p:nvPr/>
        </p:nvPicPr>
        <p:blipFill>
          <a:blip r:embed="rId6"/>
          <a:stretch>
            <a:fillRect/>
          </a:stretch>
        </p:blipFill>
        <p:spPr>
          <a:xfrm>
            <a:off x="7326912" y="5006822"/>
            <a:ext cx="1342422" cy="11304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598609"/>
            <a:ext cx="10515600" cy="442696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was possible to perform extraction, transformation, and exploratory data analysis successfully to have a better understanding of the problem.</a:t>
            </a: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launched to find a way to predict the launch outcome and a high accuracy was achieved but the false positives are the biggest problem of the models.</a:t>
            </a:r>
          </a:p>
          <a:p>
            <a:pPr>
              <a:lnSpc>
                <a:spcPct val="100000"/>
              </a:lnSpc>
              <a:spcBef>
                <a:spcPts val="1400"/>
              </a:spcBef>
            </a:pPr>
            <a:r>
              <a:rPr lang="en-US" sz="2200" dirty="0">
                <a:solidFill>
                  <a:schemeClr val="accent3">
                    <a:lumMod val="25000"/>
                  </a:schemeClr>
                </a:solidFill>
                <a:latin typeface="Abadi" panose="020B0604020104020204" pitchFamily="34" charset="0"/>
              </a:rPr>
              <a:t>Low-weighted payloads (below 5000kg) performed better than heavy-weighted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increase in success rate from 2013 ongoing is quite promising. </a:t>
            </a:r>
          </a:p>
          <a:p>
            <a:pPr>
              <a:lnSpc>
                <a:spcPct val="100000"/>
              </a:lnSpc>
              <a:spcBef>
                <a:spcPts val="1400"/>
              </a:spcBef>
            </a:pPr>
            <a:r>
              <a:rPr lang="en-US" sz="2200" dirty="0">
                <a:solidFill>
                  <a:schemeClr val="accent3">
                    <a:lumMod val="25000"/>
                  </a:schemeClr>
                </a:solidFill>
                <a:latin typeface="Abadi" panose="020B0604020104020204" pitchFamily="34" charset="0"/>
              </a:rPr>
              <a:t>The site KSC LC-39A was identified as the most successful launch site with a 76,9%</a:t>
            </a:r>
          </a:p>
          <a:p>
            <a:pPr>
              <a:lnSpc>
                <a:spcPct val="100000"/>
              </a:lnSpc>
              <a:spcBef>
                <a:spcPts val="1400"/>
              </a:spcBef>
            </a:pPr>
            <a:r>
              <a:rPr lang="en-US" sz="2200" dirty="0">
                <a:solidFill>
                  <a:schemeClr val="accent3">
                    <a:lumMod val="25000"/>
                  </a:schemeClr>
                </a:solidFill>
                <a:latin typeface="Abadi" panose="020B0604020104020204" pitchFamily="34" charset="0"/>
              </a:rPr>
              <a:t>The GEO, HEO, and SSO orbits were correctly identified as having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SSO orbit has a 100% success rate with 5 launches, more launches are needed to make statistics, but it generates good expectations.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9412"/>
            <a:ext cx="10515600" cy="542223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data from the SpaceX API (</a:t>
            </a:r>
            <a:r>
              <a:rPr lang="en-US" sz="7600" dirty="0">
                <a:solidFill>
                  <a:schemeClr val="bg2">
                    <a:lumMod val="50000"/>
                  </a:schemeClr>
                </a:solidFill>
                <a:latin typeface="Abadi"/>
                <a:hlinkClick r:id="rId4"/>
              </a:rPr>
              <a:t>https://api.spacexdata.com/v4/rockets/</a:t>
            </a:r>
            <a:r>
              <a:rPr lang="en-US" sz="7600" dirty="0">
                <a:solidFill>
                  <a:schemeClr val="bg2">
                    <a:lumMod val="50000"/>
                  </a:schemeClr>
                </a:solidFill>
                <a:latin typeface="Abadi"/>
              </a:rPr>
              <a:t>).</a:t>
            </a:r>
          </a:p>
          <a:p>
            <a:pPr lvl="1">
              <a:lnSpc>
                <a:spcPct val="120000"/>
              </a:lnSpc>
              <a:spcBef>
                <a:spcPts val="1400"/>
              </a:spcBef>
            </a:pPr>
            <a:r>
              <a:rPr lang="en-US" sz="7600" dirty="0">
                <a:solidFill>
                  <a:schemeClr val="bg2">
                    <a:lumMod val="50000"/>
                  </a:schemeClr>
                </a:solidFill>
                <a:latin typeface="Abadi"/>
              </a:rPr>
              <a:t>Web scrapping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Dropped unnecessary columns and labeled them for classification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Find the best hyper-parameters, compare the different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 collected by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URL: </a:t>
            </a:r>
            <a:r>
              <a:rPr lang="en-US" sz="1800" dirty="0">
                <a:solidFill>
                  <a:schemeClr val="accent3">
                    <a:lumMod val="25000"/>
                  </a:schemeClr>
                </a:solidFill>
                <a:latin typeface="Abadi" panose="020B0604020104020204" pitchFamily="34" charset="0"/>
                <a:hlinkClick r:id="rId3"/>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Using of get request, decode the response content as JSON and turn it into a Pandas data frame using the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method. Cleaned data, checked and filled in missing values that were needed.</a:t>
            </a:r>
          </a:p>
          <a:p>
            <a:pPr>
              <a:lnSpc>
                <a:spcPct val="100000"/>
              </a:lnSpc>
              <a:spcBef>
                <a:spcPts val="1400"/>
              </a:spcBef>
            </a:pPr>
            <a:r>
              <a:rPr lang="en-US" sz="2200" dirty="0">
                <a:solidFill>
                  <a:schemeClr val="accent3">
                    <a:lumMod val="25000"/>
                  </a:schemeClr>
                </a:solidFill>
                <a:latin typeface="Abadi" panose="020B0604020104020204" pitchFamily="34" charset="0"/>
              </a:rPr>
              <a:t>Web scraping: </a:t>
            </a:r>
          </a:p>
          <a:p>
            <a:pPr lvl="1">
              <a:lnSpc>
                <a:spcPct val="100000"/>
              </a:lnSpc>
              <a:spcBef>
                <a:spcPts val="1400"/>
              </a:spcBef>
            </a:pPr>
            <a:r>
              <a:rPr lang="en-US" sz="1800" dirty="0">
                <a:solidFill>
                  <a:schemeClr val="accent3">
                    <a:lumMod val="25000"/>
                  </a:schemeClr>
                </a:solidFill>
                <a:latin typeface="Abadi" panose="020B0604020104020204" pitchFamily="34" charset="0"/>
              </a:rPr>
              <a:t>List of Falcon 9 and Falcon Heavy launches (9th June 2021). URL: </a:t>
            </a:r>
            <a:r>
              <a:rPr lang="en-US" sz="1800" dirty="0">
                <a:solidFill>
                  <a:schemeClr val="accent3">
                    <a:lumMod val="25000"/>
                  </a:schemeClr>
                </a:solidFill>
                <a:latin typeface="Abadi" panose="020B0604020104020204" pitchFamily="34" charset="0"/>
                <a:hlinkClick r:id="rId4"/>
              </a:rPr>
              <a:t>https://en.wikipedia.org/w/index.php?title=List_of_Falcon_9_and_Falcon_Heavy_launches&amp;oldid=1027686922</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Use of BeatifulSoup for extraction of record as HTML table, parsing and converting to a Pandas data frame for further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B78F842C-CCE8-FD46-6F68-34B64F382619}"/>
              </a:ext>
            </a:extLst>
          </p:cNvPr>
          <p:cNvSpPr txBox="1"/>
          <p:nvPr/>
        </p:nvSpPr>
        <p:spPr>
          <a:xfrm>
            <a:off x="4620246" y="6002038"/>
            <a:ext cx="2815130" cy="369332"/>
          </a:xfrm>
          <a:prstGeom prst="rect">
            <a:avLst/>
          </a:prstGeom>
          <a:noFill/>
        </p:spPr>
        <p:txBody>
          <a:bodyPr wrap="none" rtlCol="0">
            <a:spAutoFit/>
          </a:bodyPr>
          <a:lstStyle/>
          <a:p>
            <a:r>
              <a:rPr lang="en-AR" dirty="0">
                <a:hlinkClick r:id="rId5"/>
              </a:rPr>
              <a:t>Link to workbook document</a:t>
            </a:r>
            <a:endParaRPr lang="en-AR"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15938" y="1731634"/>
            <a:ext cx="4007935" cy="57534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1. Getting a response from API</a:t>
            </a:r>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CAB9D983-67C5-4D5B-7122-26C5F9CA4315}"/>
              </a:ext>
            </a:extLst>
          </p:cNvPr>
          <p:cNvPicPr>
            <a:picLocks noChangeAspect="1"/>
          </p:cNvPicPr>
          <p:nvPr/>
        </p:nvPicPr>
        <p:blipFill>
          <a:blip r:embed="rId3"/>
          <a:stretch>
            <a:fillRect/>
          </a:stretch>
        </p:blipFill>
        <p:spPr>
          <a:xfrm>
            <a:off x="1129255" y="2205377"/>
            <a:ext cx="2781300" cy="203200"/>
          </a:xfrm>
          <a:prstGeom prst="rect">
            <a:avLst/>
          </a:prstGeom>
        </p:spPr>
      </p:pic>
      <p:sp>
        <p:nvSpPr>
          <p:cNvPr id="10" name="Text Placeholder 2">
            <a:extLst>
              <a:ext uri="{FF2B5EF4-FFF2-40B4-BE49-F238E27FC236}">
                <a16:creationId xmlns:a16="http://schemas.microsoft.com/office/drawing/2014/main" id="{581DD836-1E33-364D-5DBD-964DF9D019F1}"/>
              </a:ext>
            </a:extLst>
          </p:cNvPr>
          <p:cNvSpPr txBox="1">
            <a:spLocks/>
          </p:cNvSpPr>
          <p:nvPr/>
        </p:nvSpPr>
        <p:spPr>
          <a:xfrm>
            <a:off x="560721" y="2625029"/>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2. Convert response to JSON file</a:t>
            </a:r>
            <a:endParaRPr lang="en-US" sz="1800" dirty="0"/>
          </a:p>
        </p:txBody>
      </p:sp>
      <p:sp>
        <p:nvSpPr>
          <p:cNvPr id="11" name="Text Placeholder 2">
            <a:extLst>
              <a:ext uri="{FF2B5EF4-FFF2-40B4-BE49-F238E27FC236}">
                <a16:creationId xmlns:a16="http://schemas.microsoft.com/office/drawing/2014/main" id="{E6702F64-44C5-B0A5-BB99-662C38F744B7}"/>
              </a:ext>
            </a:extLst>
          </p:cNvPr>
          <p:cNvSpPr txBox="1">
            <a:spLocks/>
          </p:cNvSpPr>
          <p:nvPr/>
        </p:nvSpPr>
        <p:spPr>
          <a:xfrm>
            <a:off x="515937" y="3589037"/>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3. Convert response to JSON file</a:t>
            </a:r>
            <a:endParaRPr lang="en-US" sz="1800" dirty="0"/>
          </a:p>
        </p:txBody>
      </p:sp>
      <p:sp>
        <p:nvSpPr>
          <p:cNvPr id="12" name="Text Placeholder 2">
            <a:extLst>
              <a:ext uri="{FF2B5EF4-FFF2-40B4-BE49-F238E27FC236}">
                <a16:creationId xmlns:a16="http://schemas.microsoft.com/office/drawing/2014/main" id="{7737533F-3780-B08C-1F55-F7D878BED12A}"/>
              </a:ext>
            </a:extLst>
          </p:cNvPr>
          <p:cNvSpPr txBox="1">
            <a:spLocks/>
          </p:cNvSpPr>
          <p:nvPr/>
        </p:nvSpPr>
        <p:spPr>
          <a:xfrm>
            <a:off x="4718729" y="1784627"/>
            <a:ext cx="3652596" cy="8415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4. Create a dictionary with data</a:t>
            </a:r>
            <a:endParaRPr lang="en-US" sz="1800" dirty="0"/>
          </a:p>
        </p:txBody>
      </p:sp>
      <p:sp>
        <p:nvSpPr>
          <p:cNvPr id="13" name="Text Placeholder 2">
            <a:extLst>
              <a:ext uri="{FF2B5EF4-FFF2-40B4-BE49-F238E27FC236}">
                <a16:creationId xmlns:a16="http://schemas.microsoft.com/office/drawing/2014/main" id="{B8A54072-1AF1-49B1-31D6-14B9E3597ADE}"/>
              </a:ext>
            </a:extLst>
          </p:cNvPr>
          <p:cNvSpPr txBox="1">
            <a:spLocks/>
          </p:cNvSpPr>
          <p:nvPr/>
        </p:nvSpPr>
        <p:spPr>
          <a:xfrm>
            <a:off x="8943030" y="1795802"/>
            <a:ext cx="2851131"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5. Create a dataframe</a:t>
            </a:r>
            <a:endParaRPr lang="en-US" sz="1800" dirty="0"/>
          </a:p>
        </p:txBody>
      </p:sp>
      <p:sp>
        <p:nvSpPr>
          <p:cNvPr id="14" name="Text Placeholder 2">
            <a:extLst>
              <a:ext uri="{FF2B5EF4-FFF2-40B4-BE49-F238E27FC236}">
                <a16:creationId xmlns:a16="http://schemas.microsoft.com/office/drawing/2014/main" id="{C5CB2F91-A34B-3595-FB16-66814BA8216A}"/>
              </a:ext>
            </a:extLst>
          </p:cNvPr>
          <p:cNvSpPr txBox="1">
            <a:spLocks/>
          </p:cNvSpPr>
          <p:nvPr/>
        </p:nvSpPr>
        <p:spPr>
          <a:xfrm>
            <a:off x="8943030" y="3111406"/>
            <a:ext cx="3793967"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6. Filter dataframe</a:t>
            </a:r>
            <a:endParaRPr lang="en-US" sz="1800" dirty="0"/>
          </a:p>
        </p:txBody>
      </p:sp>
      <p:sp>
        <p:nvSpPr>
          <p:cNvPr id="15" name="Text Placeholder 2">
            <a:extLst>
              <a:ext uri="{FF2B5EF4-FFF2-40B4-BE49-F238E27FC236}">
                <a16:creationId xmlns:a16="http://schemas.microsoft.com/office/drawing/2014/main" id="{322F8360-009F-0363-75D4-17870BF1A063}"/>
              </a:ext>
            </a:extLst>
          </p:cNvPr>
          <p:cNvSpPr txBox="1">
            <a:spLocks/>
          </p:cNvSpPr>
          <p:nvPr/>
        </p:nvSpPr>
        <p:spPr>
          <a:xfrm>
            <a:off x="8915409" y="4195932"/>
            <a:ext cx="2438860" cy="5647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7. Export to file</a:t>
            </a:r>
            <a:endParaRPr lang="en-US" sz="1800" dirty="0"/>
          </a:p>
        </p:txBody>
      </p:sp>
      <p:pic>
        <p:nvPicPr>
          <p:cNvPr id="17" name="Picture 16">
            <a:extLst>
              <a:ext uri="{FF2B5EF4-FFF2-40B4-BE49-F238E27FC236}">
                <a16:creationId xmlns:a16="http://schemas.microsoft.com/office/drawing/2014/main" id="{4F36B997-5185-EA7C-55FA-722BB25191CF}"/>
              </a:ext>
            </a:extLst>
          </p:cNvPr>
          <p:cNvPicPr>
            <a:picLocks noChangeAspect="1"/>
          </p:cNvPicPr>
          <p:nvPr/>
        </p:nvPicPr>
        <p:blipFill>
          <a:blip r:embed="rId4"/>
          <a:stretch>
            <a:fillRect/>
          </a:stretch>
        </p:blipFill>
        <p:spPr>
          <a:xfrm>
            <a:off x="1059738" y="3065764"/>
            <a:ext cx="3009900" cy="203200"/>
          </a:xfrm>
          <a:prstGeom prst="rect">
            <a:avLst/>
          </a:prstGeom>
        </p:spPr>
      </p:pic>
      <p:pic>
        <p:nvPicPr>
          <p:cNvPr id="18" name="Picture 17">
            <a:extLst>
              <a:ext uri="{FF2B5EF4-FFF2-40B4-BE49-F238E27FC236}">
                <a16:creationId xmlns:a16="http://schemas.microsoft.com/office/drawing/2014/main" id="{CF7A45F3-310D-3249-F5D1-CA256CEB4A20}"/>
              </a:ext>
            </a:extLst>
          </p:cNvPr>
          <p:cNvPicPr>
            <a:picLocks noChangeAspect="1"/>
          </p:cNvPicPr>
          <p:nvPr/>
        </p:nvPicPr>
        <p:blipFill>
          <a:blip r:embed="rId5"/>
          <a:stretch>
            <a:fillRect/>
          </a:stretch>
        </p:blipFill>
        <p:spPr>
          <a:xfrm>
            <a:off x="1378576" y="4119909"/>
            <a:ext cx="1778000" cy="762000"/>
          </a:xfrm>
          <a:prstGeom prst="rect">
            <a:avLst/>
          </a:prstGeom>
        </p:spPr>
      </p:pic>
      <p:pic>
        <p:nvPicPr>
          <p:cNvPr id="19" name="Picture 18">
            <a:extLst>
              <a:ext uri="{FF2B5EF4-FFF2-40B4-BE49-F238E27FC236}">
                <a16:creationId xmlns:a16="http://schemas.microsoft.com/office/drawing/2014/main" id="{277E426D-2770-6B26-CBD0-EBDDA768750A}"/>
              </a:ext>
            </a:extLst>
          </p:cNvPr>
          <p:cNvPicPr>
            <a:picLocks noChangeAspect="1"/>
          </p:cNvPicPr>
          <p:nvPr/>
        </p:nvPicPr>
        <p:blipFill>
          <a:blip r:embed="rId6"/>
          <a:stretch>
            <a:fillRect/>
          </a:stretch>
        </p:blipFill>
        <p:spPr>
          <a:xfrm>
            <a:off x="4142987" y="2345216"/>
            <a:ext cx="4584700" cy="3009900"/>
          </a:xfrm>
          <a:prstGeom prst="rect">
            <a:avLst/>
          </a:prstGeom>
        </p:spPr>
      </p:pic>
      <p:pic>
        <p:nvPicPr>
          <p:cNvPr id="20" name="Picture 19">
            <a:extLst>
              <a:ext uri="{FF2B5EF4-FFF2-40B4-BE49-F238E27FC236}">
                <a16:creationId xmlns:a16="http://schemas.microsoft.com/office/drawing/2014/main" id="{230BA958-2FA2-11D1-FC3F-A3F239FEBB96}"/>
              </a:ext>
            </a:extLst>
          </p:cNvPr>
          <p:cNvPicPr>
            <a:picLocks noChangeAspect="1"/>
          </p:cNvPicPr>
          <p:nvPr/>
        </p:nvPicPr>
        <p:blipFill>
          <a:blip r:embed="rId7"/>
          <a:stretch>
            <a:fillRect/>
          </a:stretch>
        </p:blipFill>
        <p:spPr>
          <a:xfrm>
            <a:off x="8963499" y="2317849"/>
            <a:ext cx="3086100" cy="203200"/>
          </a:xfrm>
          <a:prstGeom prst="rect">
            <a:avLst/>
          </a:prstGeom>
        </p:spPr>
      </p:pic>
      <p:pic>
        <p:nvPicPr>
          <p:cNvPr id="21" name="Picture 20">
            <a:extLst>
              <a:ext uri="{FF2B5EF4-FFF2-40B4-BE49-F238E27FC236}">
                <a16:creationId xmlns:a16="http://schemas.microsoft.com/office/drawing/2014/main" id="{566EB359-0C85-50DD-8794-C0F3092D03E8}"/>
              </a:ext>
            </a:extLst>
          </p:cNvPr>
          <p:cNvPicPr>
            <a:picLocks noChangeAspect="1"/>
          </p:cNvPicPr>
          <p:nvPr/>
        </p:nvPicPr>
        <p:blipFill>
          <a:blip r:embed="rId8"/>
          <a:stretch>
            <a:fillRect/>
          </a:stretch>
        </p:blipFill>
        <p:spPr>
          <a:xfrm>
            <a:off x="7910662" y="3561887"/>
            <a:ext cx="4191000" cy="203200"/>
          </a:xfrm>
          <a:prstGeom prst="rect">
            <a:avLst/>
          </a:prstGeom>
        </p:spPr>
      </p:pic>
      <p:pic>
        <p:nvPicPr>
          <p:cNvPr id="24" name="Picture 23">
            <a:extLst>
              <a:ext uri="{FF2B5EF4-FFF2-40B4-BE49-F238E27FC236}">
                <a16:creationId xmlns:a16="http://schemas.microsoft.com/office/drawing/2014/main" id="{30361441-4257-92D9-5B0E-A06182677157}"/>
              </a:ext>
            </a:extLst>
          </p:cNvPr>
          <p:cNvPicPr>
            <a:picLocks noChangeAspect="1"/>
          </p:cNvPicPr>
          <p:nvPr/>
        </p:nvPicPr>
        <p:blipFill>
          <a:blip r:embed="rId9"/>
          <a:stretch>
            <a:fillRect/>
          </a:stretch>
        </p:blipFill>
        <p:spPr>
          <a:xfrm>
            <a:off x="7910662" y="4652731"/>
            <a:ext cx="4076700" cy="215900"/>
          </a:xfrm>
          <a:prstGeom prst="rect">
            <a:avLst/>
          </a:prstGeom>
        </p:spPr>
      </p:pic>
      <p:cxnSp>
        <p:nvCxnSpPr>
          <p:cNvPr id="26" name="Straight Arrow Connector 25">
            <a:extLst>
              <a:ext uri="{FF2B5EF4-FFF2-40B4-BE49-F238E27FC236}">
                <a16:creationId xmlns:a16="http://schemas.microsoft.com/office/drawing/2014/main" id="{78FD79AF-D457-47FA-8031-DA7DB5CA86C2}"/>
              </a:ext>
            </a:extLst>
          </p:cNvPr>
          <p:cNvCxnSpPr/>
          <p:nvPr/>
        </p:nvCxnSpPr>
        <p:spPr>
          <a:xfrm>
            <a:off x="2117558" y="2408577"/>
            <a:ext cx="0" cy="2164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081A6BA-97DB-EE76-2B8A-200856D0BA0C}"/>
              </a:ext>
            </a:extLst>
          </p:cNvPr>
          <p:cNvCxnSpPr>
            <a:cxnSpLocks/>
          </p:cNvCxnSpPr>
          <p:nvPr/>
        </p:nvCxnSpPr>
        <p:spPr>
          <a:xfrm>
            <a:off x="2125580" y="3343025"/>
            <a:ext cx="0" cy="2629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D73BE05C-5E73-CB14-65F5-C83E01756176}"/>
              </a:ext>
            </a:extLst>
          </p:cNvPr>
          <p:cNvCxnSpPr>
            <a:cxnSpLocks/>
          </p:cNvCxnSpPr>
          <p:nvPr/>
        </p:nvCxnSpPr>
        <p:spPr>
          <a:xfrm flipV="1">
            <a:off x="3497179" y="4119909"/>
            <a:ext cx="572459" cy="532822"/>
          </a:xfrm>
          <a:prstGeom prst="bentConnector3">
            <a:avLst>
              <a:gd name="adj1" fmla="val 4439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9E04B876-64D9-8D02-C964-CCE9EE4A3C27}"/>
              </a:ext>
            </a:extLst>
          </p:cNvPr>
          <p:cNvCxnSpPr>
            <a:cxnSpLocks/>
          </p:cNvCxnSpPr>
          <p:nvPr/>
        </p:nvCxnSpPr>
        <p:spPr>
          <a:xfrm flipV="1">
            <a:off x="8370571" y="2474864"/>
            <a:ext cx="572459" cy="532822"/>
          </a:xfrm>
          <a:prstGeom prst="bentConnector3">
            <a:avLst>
              <a:gd name="adj1" fmla="val 6401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30FCA46-D580-D10B-5A4C-35E7C4C7BB64}"/>
              </a:ext>
            </a:extLst>
          </p:cNvPr>
          <p:cNvCxnSpPr>
            <a:cxnSpLocks/>
          </p:cNvCxnSpPr>
          <p:nvPr/>
        </p:nvCxnSpPr>
        <p:spPr>
          <a:xfrm flipH="1">
            <a:off x="9857872" y="2516803"/>
            <a:ext cx="8022" cy="5814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C2F8A4-1A57-7236-DDD4-0287C231EC3F}"/>
              </a:ext>
            </a:extLst>
          </p:cNvPr>
          <p:cNvCxnSpPr>
            <a:cxnSpLocks/>
          </p:cNvCxnSpPr>
          <p:nvPr/>
        </p:nvCxnSpPr>
        <p:spPr>
          <a:xfrm>
            <a:off x="9865894" y="3816266"/>
            <a:ext cx="0" cy="3796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CC53C5A-D30C-9807-C63D-8383E549425C}"/>
              </a:ext>
            </a:extLst>
          </p:cNvPr>
          <p:cNvSpPr txBox="1"/>
          <p:nvPr/>
        </p:nvSpPr>
        <p:spPr>
          <a:xfrm>
            <a:off x="4620246" y="5950018"/>
            <a:ext cx="2815130" cy="369332"/>
          </a:xfrm>
          <a:prstGeom prst="rect">
            <a:avLst/>
          </a:prstGeom>
          <a:noFill/>
        </p:spPr>
        <p:txBody>
          <a:bodyPr wrap="none" rtlCol="0">
            <a:spAutoFit/>
          </a:bodyPr>
          <a:lstStyle/>
          <a:p>
            <a:r>
              <a:rPr lang="en-AR" dirty="0">
                <a:hlinkClick r:id="rId10"/>
              </a:rPr>
              <a:t>Link to workbook document</a:t>
            </a:r>
            <a:endParaRPr lang="en-AR"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B40BB092-7596-F537-5D2C-1DAAA18C8429}"/>
              </a:ext>
            </a:extLst>
          </p:cNvPr>
          <p:cNvSpPr txBox="1">
            <a:spLocks/>
          </p:cNvSpPr>
          <p:nvPr/>
        </p:nvSpPr>
        <p:spPr>
          <a:xfrm>
            <a:off x="515938" y="1491004"/>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1. Getting a response from HTML</a:t>
            </a:r>
            <a:endParaRPr lang="en-US" sz="1800" dirty="0"/>
          </a:p>
        </p:txBody>
      </p:sp>
      <p:sp>
        <p:nvSpPr>
          <p:cNvPr id="8" name="Text Placeholder 2">
            <a:extLst>
              <a:ext uri="{FF2B5EF4-FFF2-40B4-BE49-F238E27FC236}">
                <a16:creationId xmlns:a16="http://schemas.microsoft.com/office/drawing/2014/main" id="{D78C54DA-7D77-1F5E-6ECA-E2B8ABAC34E4}"/>
              </a:ext>
            </a:extLst>
          </p:cNvPr>
          <p:cNvSpPr txBox="1">
            <a:spLocks/>
          </p:cNvSpPr>
          <p:nvPr/>
        </p:nvSpPr>
        <p:spPr>
          <a:xfrm>
            <a:off x="560721" y="2384399"/>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2. Create a BeautifulSoup Object</a:t>
            </a:r>
            <a:endParaRPr lang="en-US" sz="1800" dirty="0"/>
          </a:p>
        </p:txBody>
      </p:sp>
      <p:sp>
        <p:nvSpPr>
          <p:cNvPr id="9" name="Text Placeholder 2">
            <a:extLst>
              <a:ext uri="{FF2B5EF4-FFF2-40B4-BE49-F238E27FC236}">
                <a16:creationId xmlns:a16="http://schemas.microsoft.com/office/drawing/2014/main" id="{DE422933-45D5-0CEA-F047-F65F52E26D4B}"/>
              </a:ext>
            </a:extLst>
          </p:cNvPr>
          <p:cNvSpPr txBox="1">
            <a:spLocks/>
          </p:cNvSpPr>
          <p:nvPr/>
        </p:nvSpPr>
        <p:spPr>
          <a:xfrm>
            <a:off x="515937" y="3075693"/>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3. Find all tables</a:t>
            </a:r>
            <a:endParaRPr lang="en-US" sz="1800" dirty="0"/>
          </a:p>
        </p:txBody>
      </p:sp>
      <p:sp>
        <p:nvSpPr>
          <p:cNvPr id="10" name="Text Placeholder 2">
            <a:extLst>
              <a:ext uri="{FF2B5EF4-FFF2-40B4-BE49-F238E27FC236}">
                <a16:creationId xmlns:a16="http://schemas.microsoft.com/office/drawing/2014/main" id="{848167B5-7AE5-F66F-C3D6-A3B2D1D9933D}"/>
              </a:ext>
            </a:extLst>
          </p:cNvPr>
          <p:cNvSpPr txBox="1">
            <a:spLocks/>
          </p:cNvSpPr>
          <p:nvPr/>
        </p:nvSpPr>
        <p:spPr>
          <a:xfrm>
            <a:off x="4670603" y="1800669"/>
            <a:ext cx="3652596" cy="8415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5. Create a dictionary with data</a:t>
            </a:r>
            <a:endParaRPr lang="en-US" sz="1800" dirty="0"/>
          </a:p>
        </p:txBody>
      </p:sp>
      <p:sp>
        <p:nvSpPr>
          <p:cNvPr id="12" name="Text Placeholder 2">
            <a:extLst>
              <a:ext uri="{FF2B5EF4-FFF2-40B4-BE49-F238E27FC236}">
                <a16:creationId xmlns:a16="http://schemas.microsoft.com/office/drawing/2014/main" id="{0F8E6C11-BFE3-D268-665D-AEA61BC6E9C4}"/>
              </a:ext>
            </a:extLst>
          </p:cNvPr>
          <p:cNvSpPr txBox="1">
            <a:spLocks/>
          </p:cNvSpPr>
          <p:nvPr/>
        </p:nvSpPr>
        <p:spPr>
          <a:xfrm>
            <a:off x="8910946" y="1426836"/>
            <a:ext cx="2851131"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6. Add data to keys</a:t>
            </a:r>
            <a:endParaRPr lang="en-US" sz="1800" dirty="0"/>
          </a:p>
        </p:txBody>
      </p:sp>
      <p:sp>
        <p:nvSpPr>
          <p:cNvPr id="13" name="Text Placeholder 2">
            <a:extLst>
              <a:ext uri="{FF2B5EF4-FFF2-40B4-BE49-F238E27FC236}">
                <a16:creationId xmlns:a16="http://schemas.microsoft.com/office/drawing/2014/main" id="{53566478-2F98-0C10-AF9D-BE100A762BC3}"/>
              </a:ext>
            </a:extLst>
          </p:cNvPr>
          <p:cNvSpPr txBox="1">
            <a:spLocks/>
          </p:cNvSpPr>
          <p:nvPr/>
        </p:nvSpPr>
        <p:spPr>
          <a:xfrm>
            <a:off x="8766569" y="4330606"/>
            <a:ext cx="2527070"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7. Create dataframe</a:t>
            </a:r>
            <a:endParaRPr lang="en-US" sz="1800" dirty="0"/>
          </a:p>
        </p:txBody>
      </p:sp>
      <p:sp>
        <p:nvSpPr>
          <p:cNvPr id="14" name="Text Placeholder 2">
            <a:extLst>
              <a:ext uri="{FF2B5EF4-FFF2-40B4-BE49-F238E27FC236}">
                <a16:creationId xmlns:a16="http://schemas.microsoft.com/office/drawing/2014/main" id="{F3646E0A-1463-D4F9-2BCF-67FED803C068}"/>
              </a:ext>
            </a:extLst>
          </p:cNvPr>
          <p:cNvSpPr txBox="1">
            <a:spLocks/>
          </p:cNvSpPr>
          <p:nvPr/>
        </p:nvSpPr>
        <p:spPr>
          <a:xfrm>
            <a:off x="8787073" y="5543468"/>
            <a:ext cx="2438860" cy="5647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7. Export to file</a:t>
            </a:r>
            <a:endParaRPr lang="en-US" sz="1800" dirty="0"/>
          </a:p>
        </p:txBody>
      </p:sp>
      <p:cxnSp>
        <p:nvCxnSpPr>
          <p:cNvPr id="18" name="Straight Arrow Connector 17">
            <a:extLst>
              <a:ext uri="{FF2B5EF4-FFF2-40B4-BE49-F238E27FC236}">
                <a16:creationId xmlns:a16="http://schemas.microsoft.com/office/drawing/2014/main" id="{374F0F55-FC8E-0AA5-597D-0D34AA6EF06F}"/>
              </a:ext>
            </a:extLst>
          </p:cNvPr>
          <p:cNvCxnSpPr/>
          <p:nvPr/>
        </p:nvCxnSpPr>
        <p:spPr>
          <a:xfrm>
            <a:off x="2117558" y="2167947"/>
            <a:ext cx="0" cy="2164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34C57F-A77C-6AF2-C0AA-4910BFABAA7F}"/>
              </a:ext>
            </a:extLst>
          </p:cNvPr>
          <p:cNvCxnSpPr>
            <a:cxnSpLocks/>
          </p:cNvCxnSpPr>
          <p:nvPr/>
        </p:nvCxnSpPr>
        <p:spPr>
          <a:xfrm>
            <a:off x="2125580" y="2963782"/>
            <a:ext cx="0" cy="1770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8E1EE5E-73F8-CEDE-8DB6-9404CD7C7538}"/>
              </a:ext>
            </a:extLst>
          </p:cNvPr>
          <p:cNvCxnSpPr>
            <a:cxnSpLocks/>
          </p:cNvCxnSpPr>
          <p:nvPr/>
        </p:nvCxnSpPr>
        <p:spPr>
          <a:xfrm flipV="1">
            <a:off x="3256547" y="3478093"/>
            <a:ext cx="1462182" cy="139305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717C9A-82D5-2A89-666A-AE85212C9C4F}"/>
              </a:ext>
            </a:extLst>
          </p:cNvPr>
          <p:cNvCxnSpPr>
            <a:cxnSpLocks/>
          </p:cNvCxnSpPr>
          <p:nvPr/>
        </p:nvCxnSpPr>
        <p:spPr>
          <a:xfrm>
            <a:off x="9865894" y="3992675"/>
            <a:ext cx="0" cy="3700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90573BC-707D-D689-0CEF-62F15964B637}"/>
              </a:ext>
            </a:extLst>
          </p:cNvPr>
          <p:cNvCxnSpPr>
            <a:cxnSpLocks/>
          </p:cNvCxnSpPr>
          <p:nvPr/>
        </p:nvCxnSpPr>
        <p:spPr>
          <a:xfrm>
            <a:off x="9865894" y="5292138"/>
            <a:ext cx="0" cy="2056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79191584-B637-A3AC-F1FD-240BA3DE3B81}"/>
              </a:ext>
            </a:extLst>
          </p:cNvPr>
          <p:cNvSpPr txBox="1">
            <a:spLocks/>
          </p:cNvSpPr>
          <p:nvPr/>
        </p:nvSpPr>
        <p:spPr>
          <a:xfrm>
            <a:off x="564063" y="3819488"/>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4. Get column names</a:t>
            </a:r>
            <a:endParaRPr lang="en-US" sz="1800" dirty="0"/>
          </a:p>
        </p:txBody>
      </p:sp>
      <p:pic>
        <p:nvPicPr>
          <p:cNvPr id="32" name="Picture 31">
            <a:extLst>
              <a:ext uri="{FF2B5EF4-FFF2-40B4-BE49-F238E27FC236}">
                <a16:creationId xmlns:a16="http://schemas.microsoft.com/office/drawing/2014/main" id="{55597BDE-32BF-258F-DB08-8FF92617394B}"/>
              </a:ext>
            </a:extLst>
          </p:cNvPr>
          <p:cNvPicPr>
            <a:picLocks noChangeAspect="1"/>
          </p:cNvPicPr>
          <p:nvPr/>
        </p:nvPicPr>
        <p:blipFill>
          <a:blip r:embed="rId3"/>
          <a:stretch>
            <a:fillRect/>
          </a:stretch>
        </p:blipFill>
        <p:spPr>
          <a:xfrm>
            <a:off x="941474" y="1877263"/>
            <a:ext cx="2705100" cy="215900"/>
          </a:xfrm>
          <a:prstGeom prst="rect">
            <a:avLst/>
          </a:prstGeom>
        </p:spPr>
      </p:pic>
      <p:pic>
        <p:nvPicPr>
          <p:cNvPr id="33" name="Picture 32">
            <a:extLst>
              <a:ext uri="{FF2B5EF4-FFF2-40B4-BE49-F238E27FC236}">
                <a16:creationId xmlns:a16="http://schemas.microsoft.com/office/drawing/2014/main" id="{C573F44D-0BFB-7F0D-A0A1-2AF757CA1082}"/>
              </a:ext>
            </a:extLst>
          </p:cNvPr>
          <p:cNvPicPr>
            <a:picLocks noChangeAspect="1"/>
          </p:cNvPicPr>
          <p:nvPr/>
        </p:nvPicPr>
        <p:blipFill>
          <a:blip r:embed="rId4"/>
          <a:stretch>
            <a:fillRect/>
          </a:stretch>
        </p:blipFill>
        <p:spPr>
          <a:xfrm>
            <a:off x="400301" y="2746567"/>
            <a:ext cx="3810000" cy="177800"/>
          </a:xfrm>
          <a:prstGeom prst="rect">
            <a:avLst/>
          </a:prstGeom>
        </p:spPr>
      </p:pic>
      <p:pic>
        <p:nvPicPr>
          <p:cNvPr id="34" name="Picture 33">
            <a:extLst>
              <a:ext uri="{FF2B5EF4-FFF2-40B4-BE49-F238E27FC236}">
                <a16:creationId xmlns:a16="http://schemas.microsoft.com/office/drawing/2014/main" id="{D0A11C1A-FBA0-3EFA-B4DF-6D97422C3E3A}"/>
              </a:ext>
            </a:extLst>
          </p:cNvPr>
          <p:cNvPicPr>
            <a:picLocks noChangeAspect="1"/>
          </p:cNvPicPr>
          <p:nvPr/>
        </p:nvPicPr>
        <p:blipFill>
          <a:blip r:embed="rId5"/>
          <a:stretch>
            <a:fillRect/>
          </a:stretch>
        </p:blipFill>
        <p:spPr>
          <a:xfrm>
            <a:off x="585206" y="3423656"/>
            <a:ext cx="2679700" cy="203200"/>
          </a:xfrm>
          <a:prstGeom prst="rect">
            <a:avLst/>
          </a:prstGeom>
        </p:spPr>
      </p:pic>
      <p:pic>
        <p:nvPicPr>
          <p:cNvPr id="35" name="Picture 34">
            <a:extLst>
              <a:ext uri="{FF2B5EF4-FFF2-40B4-BE49-F238E27FC236}">
                <a16:creationId xmlns:a16="http://schemas.microsoft.com/office/drawing/2014/main" id="{9F4F1273-1C82-0D76-DB41-51FDE4544A67}"/>
              </a:ext>
            </a:extLst>
          </p:cNvPr>
          <p:cNvPicPr>
            <a:picLocks noChangeAspect="1"/>
          </p:cNvPicPr>
          <p:nvPr/>
        </p:nvPicPr>
        <p:blipFill>
          <a:blip r:embed="rId6"/>
          <a:stretch>
            <a:fillRect/>
          </a:stretch>
        </p:blipFill>
        <p:spPr>
          <a:xfrm>
            <a:off x="260016" y="4192592"/>
            <a:ext cx="3670300" cy="2349500"/>
          </a:xfrm>
          <a:prstGeom prst="rect">
            <a:avLst/>
          </a:prstGeom>
        </p:spPr>
      </p:pic>
      <p:cxnSp>
        <p:nvCxnSpPr>
          <p:cNvPr id="38" name="Straight Arrow Connector 37">
            <a:extLst>
              <a:ext uri="{FF2B5EF4-FFF2-40B4-BE49-F238E27FC236}">
                <a16:creationId xmlns:a16="http://schemas.microsoft.com/office/drawing/2014/main" id="{26780225-ED91-5BB9-1B40-AB08A5E12558}"/>
              </a:ext>
            </a:extLst>
          </p:cNvPr>
          <p:cNvCxnSpPr/>
          <p:nvPr/>
        </p:nvCxnSpPr>
        <p:spPr>
          <a:xfrm>
            <a:off x="2109538" y="3651840"/>
            <a:ext cx="0" cy="2164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F5C2666E-5DB8-FFD9-7F79-E640488195BD}"/>
              </a:ext>
            </a:extLst>
          </p:cNvPr>
          <p:cNvPicPr>
            <a:picLocks noChangeAspect="1"/>
          </p:cNvPicPr>
          <p:nvPr/>
        </p:nvPicPr>
        <p:blipFill>
          <a:blip r:embed="rId7"/>
          <a:stretch>
            <a:fillRect/>
          </a:stretch>
        </p:blipFill>
        <p:spPr>
          <a:xfrm>
            <a:off x="4729746" y="2322760"/>
            <a:ext cx="3149600" cy="3175000"/>
          </a:xfrm>
          <a:prstGeom prst="rect">
            <a:avLst/>
          </a:prstGeom>
        </p:spPr>
      </p:pic>
      <p:pic>
        <p:nvPicPr>
          <p:cNvPr id="40" name="Picture 39">
            <a:extLst>
              <a:ext uri="{FF2B5EF4-FFF2-40B4-BE49-F238E27FC236}">
                <a16:creationId xmlns:a16="http://schemas.microsoft.com/office/drawing/2014/main" id="{20E87F2E-B273-9243-1519-E5ED391BA85F}"/>
              </a:ext>
            </a:extLst>
          </p:cNvPr>
          <p:cNvPicPr>
            <a:picLocks noChangeAspect="1"/>
          </p:cNvPicPr>
          <p:nvPr/>
        </p:nvPicPr>
        <p:blipFill>
          <a:blip r:embed="rId8"/>
          <a:stretch>
            <a:fillRect/>
          </a:stretch>
        </p:blipFill>
        <p:spPr>
          <a:xfrm>
            <a:off x="8002670" y="1800669"/>
            <a:ext cx="4127500" cy="1905000"/>
          </a:xfrm>
          <a:prstGeom prst="rect">
            <a:avLst/>
          </a:prstGeom>
        </p:spPr>
      </p:pic>
      <p:sp>
        <p:nvSpPr>
          <p:cNvPr id="42" name="TextBox 41">
            <a:extLst>
              <a:ext uri="{FF2B5EF4-FFF2-40B4-BE49-F238E27FC236}">
                <a16:creationId xmlns:a16="http://schemas.microsoft.com/office/drawing/2014/main" id="{06863C75-A0FF-5E57-8FB7-3E26C015214C}"/>
              </a:ext>
            </a:extLst>
          </p:cNvPr>
          <p:cNvSpPr txBox="1"/>
          <p:nvPr/>
        </p:nvSpPr>
        <p:spPr>
          <a:xfrm>
            <a:off x="8598567" y="3633353"/>
            <a:ext cx="3040719" cy="276999"/>
          </a:xfrm>
          <a:prstGeom prst="rect">
            <a:avLst/>
          </a:prstGeom>
          <a:noFill/>
        </p:spPr>
        <p:txBody>
          <a:bodyPr wrap="square">
            <a:spAutoFit/>
          </a:bodyPr>
          <a:lstStyle/>
          <a:p>
            <a:pPr marL="0" indent="0">
              <a:lnSpc>
                <a:spcPct val="100000"/>
              </a:lnSpc>
              <a:spcBef>
                <a:spcPts val="1400"/>
              </a:spcBef>
              <a:buFont typeface="Arial" panose="020B0604020202020204" pitchFamily="34" charset="0"/>
              <a:buNone/>
            </a:pPr>
            <a:r>
              <a:rPr lang="en-US" sz="1200" b="1" u="sng" dirty="0">
                <a:solidFill>
                  <a:schemeClr val="accent3">
                    <a:lumMod val="25000"/>
                  </a:schemeClr>
                </a:solidFill>
                <a:latin typeface="Abadi" panose="020B0604020104020204" pitchFamily="34" charset="0"/>
              </a:rPr>
              <a:t>See the notebook for the rest of code</a:t>
            </a:r>
            <a:endParaRPr lang="en-US" sz="1200" b="1" u="sng" dirty="0"/>
          </a:p>
        </p:txBody>
      </p:sp>
      <p:cxnSp>
        <p:nvCxnSpPr>
          <p:cNvPr id="21" name="Elbow Connector 20">
            <a:extLst>
              <a:ext uri="{FF2B5EF4-FFF2-40B4-BE49-F238E27FC236}">
                <a16:creationId xmlns:a16="http://schemas.microsoft.com/office/drawing/2014/main" id="{C3BDC8EC-1C08-014C-247B-CF19245EF893}"/>
              </a:ext>
            </a:extLst>
          </p:cNvPr>
          <p:cNvCxnSpPr>
            <a:cxnSpLocks/>
          </p:cNvCxnSpPr>
          <p:nvPr/>
        </p:nvCxnSpPr>
        <p:spPr>
          <a:xfrm flipV="1">
            <a:off x="7572049" y="3306251"/>
            <a:ext cx="572459" cy="532822"/>
          </a:xfrm>
          <a:prstGeom prst="bentConnector3">
            <a:avLst>
              <a:gd name="adj1" fmla="val 6401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close up of words&#10;&#10;Description automatically generated">
            <a:extLst>
              <a:ext uri="{FF2B5EF4-FFF2-40B4-BE49-F238E27FC236}">
                <a16:creationId xmlns:a16="http://schemas.microsoft.com/office/drawing/2014/main" id="{55FC3C06-E35A-7ABD-03D7-B489F1811A28}"/>
              </a:ext>
            </a:extLst>
          </p:cNvPr>
          <p:cNvPicPr>
            <a:picLocks noChangeAspect="1"/>
          </p:cNvPicPr>
          <p:nvPr/>
        </p:nvPicPr>
        <p:blipFill>
          <a:blip r:embed="rId9"/>
          <a:stretch>
            <a:fillRect/>
          </a:stretch>
        </p:blipFill>
        <p:spPr>
          <a:xfrm>
            <a:off x="8181472" y="4644750"/>
            <a:ext cx="3429000" cy="546100"/>
          </a:xfrm>
          <a:prstGeom prst="rect">
            <a:avLst/>
          </a:prstGeom>
        </p:spPr>
      </p:pic>
      <p:pic>
        <p:nvPicPr>
          <p:cNvPr id="50" name="Picture 49">
            <a:extLst>
              <a:ext uri="{FF2B5EF4-FFF2-40B4-BE49-F238E27FC236}">
                <a16:creationId xmlns:a16="http://schemas.microsoft.com/office/drawing/2014/main" id="{D020FF72-A5C3-4E01-4EDC-DB8E2F6CAB38}"/>
              </a:ext>
            </a:extLst>
          </p:cNvPr>
          <p:cNvPicPr>
            <a:picLocks noChangeAspect="1"/>
          </p:cNvPicPr>
          <p:nvPr/>
        </p:nvPicPr>
        <p:blipFill>
          <a:blip r:embed="rId10"/>
          <a:stretch>
            <a:fillRect/>
          </a:stretch>
        </p:blipFill>
        <p:spPr>
          <a:xfrm>
            <a:off x="7972924" y="5868401"/>
            <a:ext cx="3657600" cy="190500"/>
          </a:xfrm>
          <a:prstGeom prst="rect">
            <a:avLst/>
          </a:prstGeom>
        </p:spPr>
      </p:pic>
      <p:sp>
        <p:nvSpPr>
          <p:cNvPr id="2" name="TextBox 1">
            <a:extLst>
              <a:ext uri="{FF2B5EF4-FFF2-40B4-BE49-F238E27FC236}">
                <a16:creationId xmlns:a16="http://schemas.microsoft.com/office/drawing/2014/main" id="{BB5FFB3A-0C83-CA46-AEAB-A7ED5A5B4C7F}"/>
              </a:ext>
            </a:extLst>
          </p:cNvPr>
          <p:cNvSpPr txBox="1"/>
          <p:nvPr/>
        </p:nvSpPr>
        <p:spPr>
          <a:xfrm>
            <a:off x="4620246" y="6058901"/>
            <a:ext cx="2815130" cy="369332"/>
          </a:xfrm>
          <a:prstGeom prst="rect">
            <a:avLst/>
          </a:prstGeom>
          <a:noFill/>
        </p:spPr>
        <p:txBody>
          <a:bodyPr wrap="none" rtlCol="0">
            <a:spAutoFit/>
          </a:bodyPr>
          <a:lstStyle/>
          <a:p>
            <a:r>
              <a:rPr lang="en-AR" dirty="0">
                <a:hlinkClick r:id="rId11"/>
              </a:rPr>
              <a:t>Link to workbook document</a:t>
            </a:r>
            <a:endParaRPr lang="en-AR"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4603</TotalTime>
  <Words>2297</Words>
  <Application>Microsoft Macintosh PowerPoint</Application>
  <PresentationFormat>Widescreen</PresentationFormat>
  <Paragraphs>297</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Alexander Leaño</cp:lastModifiedBy>
  <cp:revision>280</cp:revision>
  <dcterms:created xsi:type="dcterms:W3CDTF">2021-04-29T18:58:34Z</dcterms:created>
  <dcterms:modified xsi:type="dcterms:W3CDTF">2024-03-22T19:21:38Z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